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tags/tag1.xml" ContentType="application/vnd.openxmlformats-officedocument.presentationml.tags+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tags/tag2.xml" ContentType="application/vnd.openxmlformats-officedocument.presentationml.tags+xml"/>
  <Override PartName="/ppt/notesSlides/notesSlide37.xml" ContentType="application/vnd.openxmlformats-officedocument.presentationml.notesSlide+xml"/>
  <Override PartName="/ppt/tags/tag3.xml" ContentType="application/vnd.openxmlformats-officedocument.presentationml.tags+xml"/>
  <Override PartName="/ppt/notesSlides/notesSlide38.xml" ContentType="application/vnd.openxmlformats-officedocument.presentationml.notesSlide+xml"/>
  <Override PartName="/ppt/tags/tag4.xml" ContentType="application/vnd.openxmlformats-officedocument.presentationml.tags+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7" r:id="rId1"/>
  </p:sldMasterIdLst>
  <p:notesMasterIdLst>
    <p:notesMasterId r:id="rId69"/>
  </p:notesMasterIdLst>
  <p:sldIdLst>
    <p:sldId id="256" r:id="rId2"/>
    <p:sldId id="464" r:id="rId3"/>
    <p:sldId id="471" r:id="rId4"/>
    <p:sldId id="472" r:id="rId5"/>
    <p:sldId id="462" r:id="rId6"/>
    <p:sldId id="435" r:id="rId7"/>
    <p:sldId id="461" r:id="rId8"/>
    <p:sldId id="438" r:id="rId9"/>
    <p:sldId id="439" r:id="rId10"/>
    <p:sldId id="450" r:id="rId11"/>
    <p:sldId id="452" r:id="rId12"/>
    <p:sldId id="453" r:id="rId13"/>
    <p:sldId id="430" r:id="rId14"/>
    <p:sldId id="432" r:id="rId15"/>
    <p:sldId id="466" r:id="rId16"/>
    <p:sldId id="467" r:id="rId17"/>
    <p:sldId id="343" r:id="rId18"/>
    <p:sldId id="425" r:id="rId19"/>
    <p:sldId id="383" r:id="rId20"/>
    <p:sldId id="378" r:id="rId21"/>
    <p:sldId id="379" r:id="rId22"/>
    <p:sldId id="380" r:id="rId23"/>
    <p:sldId id="381" r:id="rId24"/>
    <p:sldId id="382" r:id="rId25"/>
    <p:sldId id="315" r:id="rId26"/>
    <p:sldId id="316" r:id="rId27"/>
    <p:sldId id="317" r:id="rId28"/>
    <p:sldId id="320" r:id="rId29"/>
    <p:sldId id="414" r:id="rId30"/>
    <p:sldId id="415" r:id="rId31"/>
    <p:sldId id="416" r:id="rId32"/>
    <p:sldId id="417" r:id="rId33"/>
    <p:sldId id="418" r:id="rId34"/>
    <p:sldId id="413" r:id="rId35"/>
    <p:sldId id="313" r:id="rId36"/>
    <p:sldId id="314" r:id="rId37"/>
    <p:sldId id="332" r:id="rId38"/>
    <p:sldId id="473" r:id="rId39"/>
    <p:sldId id="474" r:id="rId40"/>
    <p:sldId id="346" r:id="rId41"/>
    <p:sldId id="348" r:id="rId42"/>
    <p:sldId id="363" r:id="rId43"/>
    <p:sldId id="364" r:id="rId44"/>
    <p:sldId id="365" r:id="rId45"/>
    <p:sldId id="354" r:id="rId46"/>
    <p:sldId id="395" r:id="rId47"/>
    <p:sldId id="396" r:id="rId48"/>
    <p:sldId id="336" r:id="rId49"/>
    <p:sldId id="337" r:id="rId50"/>
    <p:sldId id="397" r:id="rId51"/>
    <p:sldId id="399" r:id="rId52"/>
    <p:sldId id="393" r:id="rId53"/>
    <p:sldId id="404" r:id="rId54"/>
    <p:sldId id="400" r:id="rId55"/>
    <p:sldId id="387" r:id="rId56"/>
    <p:sldId id="386" r:id="rId57"/>
    <p:sldId id="419" r:id="rId58"/>
    <p:sldId id="420" r:id="rId59"/>
    <p:sldId id="421" r:id="rId60"/>
    <p:sldId id="422" r:id="rId61"/>
    <p:sldId id="423" r:id="rId62"/>
    <p:sldId id="424" r:id="rId63"/>
    <p:sldId id="273" r:id="rId64"/>
    <p:sldId id="377" r:id="rId65"/>
    <p:sldId id="358" r:id="rId66"/>
    <p:sldId id="356" r:id="rId67"/>
    <p:sldId id="407" r:id="rId6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AD211"/>
    <a:srgbClr val="4A7312"/>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69454" autoAdjust="0"/>
  </p:normalViewPr>
  <p:slideViewPr>
    <p:cSldViewPr snapToGrid="0" snapToObjects="1">
      <p:cViewPr varScale="1">
        <p:scale>
          <a:sx n="107" d="100"/>
          <a:sy n="107" d="100"/>
        </p:scale>
        <p:origin x="-1640" y="-104"/>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notesMaster" Target="notesMasters/notesMaster1.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printerSettings" Target="printerSettings/printerSettings1.bin"/><Relationship Id="rId71" Type="http://schemas.openxmlformats.org/officeDocument/2006/relationships/presProps" Target="presProps.xml"/><Relationship Id="rId72" Type="http://schemas.openxmlformats.org/officeDocument/2006/relationships/viewProps" Target="viewProp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73" Type="http://schemas.openxmlformats.org/officeDocument/2006/relationships/theme" Target="theme/theme1.xml"/><Relationship Id="rId74" Type="http://schemas.openxmlformats.org/officeDocument/2006/relationships/tableStyles" Target="tableStyles.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F09C3F5-D720-634D-9A29-8A3804510DEA}" type="datetimeFigureOut">
              <a:rPr lang="en-US" smtClean="0"/>
              <a:t>3/9/14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2B8A289-2B6E-3A4C-9FF4-41A6747D5642}" type="slidenum">
              <a:rPr lang="en-US" smtClean="0"/>
              <a:t>‹#›</a:t>
            </a:fld>
            <a:endParaRPr lang="en-US"/>
          </a:p>
        </p:txBody>
      </p:sp>
    </p:spTree>
    <p:extLst>
      <p:ext uri="{BB962C8B-B14F-4D97-AF65-F5344CB8AC3E}">
        <p14:creationId xmlns:p14="http://schemas.microsoft.com/office/powerpoint/2010/main" val="2417923605"/>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2B8A289-2B6E-3A4C-9FF4-41A6747D5642}" type="slidenum">
              <a:rPr lang="en-US" smtClean="0"/>
              <a:t>2</a:t>
            </a:fld>
            <a:endParaRPr lang="en-US"/>
          </a:p>
        </p:txBody>
      </p:sp>
    </p:spTree>
    <p:extLst>
      <p:ext uri="{BB962C8B-B14F-4D97-AF65-F5344CB8AC3E}">
        <p14:creationId xmlns:p14="http://schemas.microsoft.com/office/powerpoint/2010/main" val="34228135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Well studied problem. </a:t>
            </a:r>
          </a:p>
          <a:p>
            <a:endParaRPr lang="en-US" dirty="0" smtClean="0"/>
          </a:p>
          <a:p>
            <a:r>
              <a:rPr lang="en-US" dirty="0" smtClean="0"/>
              <a:t>Several successful systems and products exist.	</a:t>
            </a:r>
          </a:p>
          <a:p>
            <a:endParaRPr lang="en-US" dirty="0" smtClean="0"/>
          </a:p>
          <a:p>
            <a:r>
              <a:rPr lang="en-US" dirty="0" smtClean="0"/>
              <a:t>Mostly supervised methods. </a:t>
            </a:r>
          </a:p>
          <a:p>
            <a:endParaRPr lang="en-US" dirty="0"/>
          </a:p>
        </p:txBody>
      </p:sp>
      <p:sp>
        <p:nvSpPr>
          <p:cNvPr id="4" name="Slide Number Placeholder 3"/>
          <p:cNvSpPr>
            <a:spLocks noGrp="1"/>
          </p:cNvSpPr>
          <p:nvPr>
            <p:ph type="sldNum" sz="quarter" idx="10"/>
          </p:nvPr>
        </p:nvSpPr>
        <p:spPr/>
        <p:txBody>
          <a:bodyPr/>
          <a:lstStyle/>
          <a:p>
            <a:fld id="{A5064114-B1C6-474F-8E01-F603906379AF}" type="slidenum">
              <a:rPr lang="en-US" smtClean="0"/>
              <a:t>17</a:t>
            </a:fld>
            <a:endParaRPr lang="en-US"/>
          </a:p>
        </p:txBody>
      </p:sp>
    </p:spTree>
    <p:extLst>
      <p:ext uri="{BB962C8B-B14F-4D97-AF65-F5344CB8AC3E}">
        <p14:creationId xmlns:p14="http://schemas.microsoft.com/office/powerpoint/2010/main" val="4457260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endParaRPr lang="en-US" dirty="0" smtClean="0"/>
          </a:p>
          <a:p>
            <a:r>
              <a:rPr lang="en-US" dirty="0" smtClean="0"/>
              <a:t>Chambers and Jurafsky in</a:t>
            </a:r>
            <a:r>
              <a:rPr lang="en-US" baseline="0" dirty="0" smtClean="0"/>
              <a:t> their seminal work showed an automatic method. </a:t>
            </a:r>
          </a:p>
          <a:p>
            <a:endParaRPr lang="en-US" baseline="0" dirty="0" smtClean="0"/>
          </a:p>
          <a:p>
            <a:r>
              <a:rPr lang="en-US" baseline="0" dirty="0" smtClean="0"/>
              <a:t>Chambers</a:t>
            </a:r>
          </a:p>
          <a:p>
            <a:endParaRPr lang="en-US" baseline="0" dirty="0" smtClean="0"/>
          </a:p>
          <a:p>
            <a:r>
              <a:rPr lang="en-US" baseline="0" dirty="0" smtClean="0"/>
              <a:t>and one other recent work has followed up with probabilistic induction</a:t>
            </a:r>
            <a:endParaRPr lang="en-US" dirty="0"/>
          </a:p>
        </p:txBody>
      </p:sp>
      <p:sp>
        <p:nvSpPr>
          <p:cNvPr id="4" name="Slide Number Placeholder 3"/>
          <p:cNvSpPr>
            <a:spLocks noGrp="1"/>
          </p:cNvSpPr>
          <p:nvPr>
            <p:ph type="sldNum" sz="quarter" idx="10"/>
          </p:nvPr>
        </p:nvSpPr>
        <p:spPr/>
        <p:txBody>
          <a:bodyPr/>
          <a:lstStyle/>
          <a:p>
            <a:fld id="{1A944968-1485-5F45-AF52-975CE60EC11C}" type="slidenum">
              <a:rPr lang="en-US" smtClean="0"/>
              <a:t>18</a:t>
            </a:fld>
            <a:endParaRPr lang="en-US"/>
          </a:p>
        </p:txBody>
      </p:sp>
    </p:spTree>
    <p:extLst>
      <p:ext uri="{BB962C8B-B14F-4D97-AF65-F5344CB8AC3E}">
        <p14:creationId xmlns:p14="http://schemas.microsoft.com/office/powerpoint/2010/main" val="12713031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formalize</a:t>
            </a:r>
            <a:r>
              <a:rPr lang="en-US" baseline="0" dirty="0" smtClean="0"/>
              <a:t> this intuition using a simple bi-gram co-occurrence model of relations.</a:t>
            </a:r>
          </a:p>
          <a:p>
            <a:endParaRPr lang="en-US" dirty="0"/>
          </a:p>
        </p:txBody>
      </p:sp>
      <p:sp>
        <p:nvSpPr>
          <p:cNvPr id="4" name="Slide Number Placeholder 3"/>
          <p:cNvSpPr>
            <a:spLocks noGrp="1"/>
          </p:cNvSpPr>
          <p:nvPr>
            <p:ph type="sldNum" sz="quarter" idx="10"/>
          </p:nvPr>
        </p:nvSpPr>
        <p:spPr/>
        <p:txBody>
          <a:bodyPr/>
          <a:lstStyle/>
          <a:p>
            <a:fld id="{32B8A289-2B6E-3A4C-9FF4-41A6747D5642}" type="slidenum">
              <a:rPr lang="en-US" smtClean="0"/>
              <a:t>20</a:t>
            </a:fld>
            <a:endParaRPr lang="en-US"/>
          </a:p>
        </p:txBody>
      </p:sp>
    </p:spTree>
    <p:extLst>
      <p:ext uri="{BB962C8B-B14F-4D97-AF65-F5344CB8AC3E}">
        <p14:creationId xmlns:p14="http://schemas.microsoft.com/office/powerpoint/2010/main" val="613778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A944968-1485-5F45-AF52-975CE60EC11C}" type="slidenum">
              <a:rPr lang="en-US" smtClean="0"/>
              <a:t>21</a:t>
            </a:fld>
            <a:endParaRPr lang="en-US"/>
          </a:p>
        </p:txBody>
      </p:sp>
    </p:spTree>
    <p:extLst>
      <p:ext uri="{BB962C8B-B14F-4D97-AF65-F5344CB8AC3E}">
        <p14:creationId xmlns:p14="http://schemas.microsoft.com/office/powerpoint/2010/main" val="6546959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Tuple validity is a problem: </a:t>
            </a:r>
          </a:p>
          <a:p>
            <a:r>
              <a:rPr lang="en-US" dirty="0" smtClean="0"/>
              <a:t>	Open IE is about 75% accurate.</a:t>
            </a:r>
          </a:p>
          <a:p>
            <a:r>
              <a:rPr lang="en-US" dirty="0" smtClean="0"/>
              <a:t>	Rel-gram the errors multiply!</a:t>
            </a:r>
          </a:p>
          <a:p>
            <a:endParaRPr lang="en-US" dirty="0" smtClean="0"/>
          </a:p>
          <a:p>
            <a:r>
              <a:rPr lang="en-US" dirty="0" smtClean="0"/>
              <a:t>Strong implication results show there is a signal here.</a:t>
            </a:r>
          </a:p>
          <a:p>
            <a:endParaRPr lang="en-US" dirty="0"/>
          </a:p>
        </p:txBody>
      </p:sp>
      <p:sp>
        <p:nvSpPr>
          <p:cNvPr id="4" name="Slide Number Placeholder 3"/>
          <p:cNvSpPr>
            <a:spLocks noGrp="1"/>
          </p:cNvSpPr>
          <p:nvPr>
            <p:ph type="sldNum" sz="quarter" idx="10"/>
          </p:nvPr>
        </p:nvSpPr>
        <p:spPr/>
        <p:txBody>
          <a:bodyPr/>
          <a:lstStyle/>
          <a:p>
            <a:fld id="{1A944968-1485-5F45-AF52-975CE60EC11C}" type="slidenum">
              <a:rPr lang="en-US" smtClean="0"/>
              <a:t>24</a:t>
            </a:fld>
            <a:endParaRPr lang="en-US"/>
          </a:p>
        </p:txBody>
      </p:sp>
    </p:spTree>
    <p:extLst>
      <p:ext uri="{BB962C8B-B14F-4D97-AF65-F5344CB8AC3E}">
        <p14:creationId xmlns:p14="http://schemas.microsoft.com/office/powerpoint/2010/main" val="16882510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Many actors</a:t>
            </a:r>
            <a:r>
              <a:rPr lang="en-US" baseline="0" dirty="0" smtClean="0"/>
              <a:t> and useful relations.</a:t>
            </a:r>
            <a:endParaRPr lang="en-US" dirty="0" smtClean="0"/>
          </a:p>
        </p:txBody>
      </p:sp>
      <p:sp>
        <p:nvSpPr>
          <p:cNvPr id="4" name="Slide Number Placeholder 3"/>
          <p:cNvSpPr>
            <a:spLocks noGrp="1"/>
          </p:cNvSpPr>
          <p:nvPr>
            <p:ph type="sldNum" sz="quarter" idx="10"/>
          </p:nvPr>
        </p:nvSpPr>
        <p:spPr/>
        <p:txBody>
          <a:bodyPr/>
          <a:lstStyle/>
          <a:p>
            <a:fld id="{1A944968-1485-5F45-AF52-975CE60EC11C}" type="slidenum">
              <a:rPr lang="en-US" smtClean="0"/>
              <a:t>27</a:t>
            </a:fld>
            <a:endParaRPr lang="en-US"/>
          </a:p>
        </p:txBody>
      </p:sp>
    </p:spTree>
    <p:extLst>
      <p:ext uri="{BB962C8B-B14F-4D97-AF65-F5344CB8AC3E}">
        <p14:creationId xmlns:p14="http://schemas.microsoft.com/office/powerpoint/2010/main" val="1978845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Extract subj,</a:t>
            </a:r>
            <a:r>
              <a:rPr lang="en-US" baseline="0" dirty="0" smtClean="0"/>
              <a:t> verb and verb-obj dependency pairs </a:t>
            </a:r>
            <a:endParaRPr lang="en-US" dirty="0"/>
          </a:p>
        </p:txBody>
      </p:sp>
      <p:sp>
        <p:nvSpPr>
          <p:cNvPr id="4" name="Slide Number Placeholder 3"/>
          <p:cNvSpPr>
            <a:spLocks noGrp="1"/>
          </p:cNvSpPr>
          <p:nvPr>
            <p:ph type="sldNum" sz="quarter" idx="10"/>
          </p:nvPr>
        </p:nvSpPr>
        <p:spPr/>
        <p:txBody>
          <a:bodyPr/>
          <a:lstStyle/>
          <a:p>
            <a:fld id="{1A944968-1485-5F45-AF52-975CE60EC11C}" type="slidenum">
              <a:rPr lang="en-US" smtClean="0"/>
              <a:t>29</a:t>
            </a:fld>
            <a:endParaRPr lang="en-US"/>
          </a:p>
        </p:txBody>
      </p:sp>
    </p:spTree>
    <p:extLst>
      <p:ext uri="{BB962C8B-B14F-4D97-AF65-F5344CB8AC3E}">
        <p14:creationId xmlns:p14="http://schemas.microsoft.com/office/powerpoint/2010/main" val="1309103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have a schema here that has two actors. </a:t>
            </a:r>
          </a:p>
          <a:p>
            <a:endParaRPr lang="en-US" dirty="0" smtClean="0"/>
          </a:p>
          <a:p>
            <a:r>
              <a:rPr lang="en-US" dirty="0" smtClean="0"/>
              <a:t>A1 causes</a:t>
            </a:r>
            <a:r>
              <a:rPr lang="en-US" baseline="0" dirty="0" smtClean="0"/>
              <a:t> A2</a:t>
            </a:r>
          </a:p>
          <a:p>
            <a:r>
              <a:rPr lang="en-US" baseline="0" dirty="0" smtClean="0"/>
              <a:t>A2 spread </a:t>
            </a:r>
          </a:p>
          <a:p>
            <a:endParaRPr lang="en-US" baseline="0" dirty="0" smtClean="0"/>
          </a:p>
          <a:p>
            <a:r>
              <a:rPr lang="en-US" baseline="0" dirty="0" smtClean="0"/>
              <a:t>It turns out that this schema mixes two distinct events.</a:t>
            </a:r>
          </a:p>
          <a:p>
            <a:endParaRPr lang="en-US" baseline="0" dirty="0" smtClean="0"/>
          </a:p>
        </p:txBody>
      </p:sp>
      <p:sp>
        <p:nvSpPr>
          <p:cNvPr id="4" name="Slide Number Placeholder 3"/>
          <p:cNvSpPr>
            <a:spLocks noGrp="1"/>
          </p:cNvSpPr>
          <p:nvPr>
            <p:ph type="sldNum" sz="quarter" idx="10"/>
          </p:nvPr>
        </p:nvSpPr>
        <p:spPr/>
        <p:txBody>
          <a:bodyPr/>
          <a:lstStyle/>
          <a:p>
            <a:fld id="{1A944968-1485-5F45-AF52-975CE60EC11C}" type="slidenum">
              <a:rPr lang="en-US" smtClean="0"/>
              <a:t>30</a:t>
            </a:fld>
            <a:endParaRPr lang="en-US"/>
          </a:p>
        </p:txBody>
      </p:sp>
    </p:spTree>
    <p:extLst>
      <p:ext uri="{BB962C8B-B14F-4D97-AF65-F5344CB8AC3E}">
        <p14:creationId xmlns:p14="http://schemas.microsoft.com/office/powerpoint/2010/main" val="40030756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 of infection spreading and fire spreading. </a:t>
            </a:r>
          </a:p>
          <a:p>
            <a:endParaRPr lang="en-US" baseline="0" dirty="0" smtClean="0"/>
          </a:p>
          <a:p>
            <a:r>
              <a:rPr lang="en-US" baseline="0" dirty="0" smtClean="0"/>
              <a:t>What is wrong with mixing distinct events?</a:t>
            </a:r>
          </a:p>
          <a:p>
            <a:endParaRPr lang="en-US" baseline="0" dirty="0" smtClean="0"/>
          </a:p>
          <a:p>
            <a:r>
              <a:rPr lang="en-US" baseline="0" dirty="0" smtClean="0"/>
              <a:t>Relations that don</a:t>
            </a:r>
            <a:r>
              <a:rPr lang="fr-FR" baseline="0" dirty="0" smtClean="0"/>
              <a:t>’</a:t>
            </a:r>
            <a:r>
              <a:rPr lang="en-US" baseline="0" dirty="0" smtClean="0"/>
              <a:t>t fit in one event. </a:t>
            </a:r>
          </a:p>
          <a:p>
            <a:r>
              <a:rPr lang="en-US" baseline="0" dirty="0" smtClean="0"/>
              <a:t>		Example: extinguishing doesn’t fit infection event. </a:t>
            </a:r>
          </a:p>
          <a:p>
            <a:endParaRPr lang="en-US" baseline="0" dirty="0" smtClean="0"/>
          </a:p>
          <a:p>
            <a:r>
              <a:rPr lang="en-US" baseline="0" dirty="0" smtClean="0"/>
              <a:t>Can result in triples that make no sense	(disease, spread, fire)</a:t>
            </a:r>
          </a:p>
          <a:p>
            <a:r>
              <a:rPr lang="en-US" baseline="0" dirty="0" smtClean="0"/>
              <a:t>There are plenty of other examples:</a:t>
            </a:r>
          </a:p>
          <a:p>
            <a:r>
              <a:rPr lang="en-US" baseline="0" dirty="0" smtClean="0"/>
              <a:t>	airlines scheduling flights,  </a:t>
            </a:r>
          </a:p>
          <a:p>
            <a:r>
              <a:rPr lang="en-US" baseline="0" dirty="0" smtClean="0"/>
              <a:t>	government scheduling meetings, </a:t>
            </a:r>
          </a:p>
          <a:p>
            <a:r>
              <a:rPr lang="en-US" baseline="0" dirty="0" smtClean="0"/>
              <a:t>	</a:t>
            </a:r>
            <a:r>
              <a:rPr lang="en-US" baseline="0" dirty="0" err="1" smtClean="0"/>
              <a:t>nba</a:t>
            </a:r>
            <a:r>
              <a:rPr lang="en-US" baseline="0" dirty="0" smtClean="0"/>
              <a:t>, scheduling games</a:t>
            </a:r>
          </a:p>
          <a:p>
            <a:endParaRPr lang="en-US" baseline="0" dirty="0" smtClean="0"/>
          </a:p>
          <a:p>
            <a:r>
              <a:rPr lang="en-US" baseline="0" dirty="0" smtClean="0"/>
              <a:t>Why does this happen</a:t>
            </a:r>
          </a:p>
          <a:p>
            <a:endParaRPr lang="en-US" dirty="0"/>
          </a:p>
        </p:txBody>
      </p:sp>
      <p:sp>
        <p:nvSpPr>
          <p:cNvPr id="4" name="Slide Number Placeholder 3"/>
          <p:cNvSpPr>
            <a:spLocks noGrp="1"/>
          </p:cNvSpPr>
          <p:nvPr>
            <p:ph type="sldNum" sz="quarter" idx="10"/>
          </p:nvPr>
        </p:nvSpPr>
        <p:spPr/>
        <p:txBody>
          <a:bodyPr/>
          <a:lstStyle/>
          <a:p>
            <a:fld id="{1A944968-1485-5F45-AF52-975CE60EC11C}" type="slidenum">
              <a:rPr lang="en-US" smtClean="0"/>
              <a:t>31</a:t>
            </a:fld>
            <a:endParaRPr lang="en-US"/>
          </a:p>
        </p:txBody>
      </p:sp>
    </p:spTree>
    <p:extLst>
      <p:ext uri="{BB962C8B-B14F-4D97-AF65-F5344CB8AC3E}">
        <p14:creationId xmlns:p14="http://schemas.microsoft.com/office/powerpoint/2010/main" val="40030756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a:p>
            <a:r>
              <a:rPr lang="en-US" baseline="0" dirty="0" smtClean="0"/>
              <a:t>We argue that this is because the representation ignores essential context.</a:t>
            </a:r>
          </a:p>
          <a:p>
            <a:endParaRPr lang="en-US" baseline="0" dirty="0" smtClean="0"/>
          </a:p>
          <a:p>
            <a:r>
              <a:rPr lang="en-US" baseline="0" dirty="0" smtClean="0"/>
              <a:t>In this case there is important information following broke out and spread that could help keep separate these two events.</a:t>
            </a:r>
          </a:p>
          <a:p>
            <a:endParaRPr lang="en-US" baseline="0" dirty="0" smtClean="0"/>
          </a:p>
          <a:p>
            <a:r>
              <a:rPr lang="en-US" baseline="0" dirty="0" smtClean="0"/>
              <a:t>However, </a:t>
            </a:r>
          </a:p>
          <a:p>
            <a:endParaRPr lang="en-US" baseline="0" dirty="0" smtClean="0"/>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1A944968-1485-5F45-AF52-975CE60EC11C}" type="slidenum">
              <a:rPr lang="en-US" smtClean="0"/>
              <a:t>32</a:t>
            </a:fld>
            <a:endParaRPr lang="en-US"/>
          </a:p>
        </p:txBody>
      </p:sp>
    </p:spTree>
    <p:extLst>
      <p:ext uri="{BB962C8B-B14F-4D97-AF65-F5344CB8AC3E}">
        <p14:creationId xmlns:p14="http://schemas.microsoft.com/office/powerpoint/2010/main" val="40030756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2B8A289-2B6E-3A4C-9FF4-41A6747D5642}" type="slidenum">
              <a:rPr lang="en-US" smtClean="0"/>
              <a:t>3</a:t>
            </a:fld>
            <a:endParaRPr lang="en-US"/>
          </a:p>
        </p:txBody>
      </p:sp>
    </p:spTree>
    <p:extLst>
      <p:ext uri="{BB962C8B-B14F-4D97-AF65-F5344CB8AC3E}">
        <p14:creationId xmlns:p14="http://schemas.microsoft.com/office/powerpoint/2010/main" val="34228135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a:p>
            <a:r>
              <a:rPr lang="en-US" baseline="0" dirty="0" smtClean="0"/>
              <a:t>However, the pairwise representation leads the clustering algorithm to believe that the </a:t>
            </a:r>
          </a:p>
          <a:p>
            <a:r>
              <a:rPr lang="en-US" baseline="0" dirty="0" smtClean="0"/>
              <a:t>subj of broke out is the same as the subject of spread which is fine but it also results </a:t>
            </a:r>
          </a:p>
          <a:p>
            <a:r>
              <a:rPr lang="en-US" baseline="0" dirty="0" smtClean="0"/>
              <a:t>in clustering of the tuples from both fire and infection together.</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1A944968-1485-5F45-AF52-975CE60EC11C}" type="slidenum">
              <a:rPr lang="en-US" smtClean="0"/>
              <a:t>33</a:t>
            </a:fld>
            <a:endParaRPr lang="en-US"/>
          </a:p>
        </p:txBody>
      </p:sp>
    </p:spTree>
    <p:extLst>
      <p:ext uri="{BB962C8B-B14F-4D97-AF65-F5344CB8AC3E}">
        <p14:creationId xmlns:p14="http://schemas.microsoft.com/office/powerpoint/2010/main" val="400307563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a:p>
            <a:r>
              <a:rPr lang="en-US" baseline="0" dirty="0" smtClean="0"/>
              <a:t>Retain more context.</a:t>
            </a:r>
          </a:p>
          <a:p>
            <a:endParaRPr lang="en-US" baseline="0" dirty="0" smtClean="0"/>
          </a:p>
          <a:p>
            <a:r>
              <a:rPr lang="en-US" baseline="0" dirty="0" smtClean="0"/>
              <a:t>So we are going to use triples instead of pairs.</a:t>
            </a:r>
          </a:p>
          <a:p>
            <a:endParaRPr lang="en-US" baseline="0" dirty="0" smtClean="0"/>
          </a:p>
          <a:p>
            <a:endParaRPr lang="en-US" baseline="0" dirty="0" smtClean="0"/>
          </a:p>
          <a:p>
            <a:endParaRPr lang="en-US" baseline="0" dirty="0" smtClean="0"/>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1A944968-1485-5F45-AF52-975CE60EC11C}" type="slidenum">
              <a:rPr lang="en-US" smtClean="0"/>
              <a:t>34</a:t>
            </a:fld>
            <a:endParaRPr lang="en-US"/>
          </a:p>
        </p:txBody>
      </p:sp>
    </p:spTree>
    <p:extLst>
      <p:ext uri="{BB962C8B-B14F-4D97-AF65-F5344CB8AC3E}">
        <p14:creationId xmlns:p14="http://schemas.microsoft.com/office/powerpoint/2010/main" val="40030756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 second</a:t>
            </a:r>
            <a:r>
              <a:rPr lang="en-US" baseline="0" dirty="0" smtClean="0"/>
              <a:t> part, I</a:t>
            </a:r>
            <a:r>
              <a:rPr lang="en-US" dirty="0" smtClean="0"/>
              <a:t> am going</a:t>
            </a:r>
            <a:r>
              <a:rPr lang="en-US" baseline="0" dirty="0" smtClean="0"/>
              <a:t> to talk about on going work at AI2, where I co-lead the design and development of a QA system that can answer grade level science exams.</a:t>
            </a:r>
          </a:p>
          <a:p>
            <a:endParaRPr lang="en-US" baseline="0" dirty="0" smtClean="0"/>
          </a:p>
          <a:p>
            <a:r>
              <a:rPr lang="en-US" baseline="0" dirty="0" smtClean="0"/>
              <a:t> </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We</a:t>
            </a:r>
            <a:r>
              <a:rPr lang="en-US" baseline="0" dirty="0" smtClean="0"/>
              <a:t> are used e</a:t>
            </a:r>
            <a:r>
              <a:rPr lang="en-US" dirty="0" smtClean="0"/>
              <a:t>xternally published standardized exams</a:t>
            </a:r>
            <a:r>
              <a:rPr lang="en-US" baseline="0" dirty="0" smtClean="0"/>
              <a:t> w/ increasing levels of sophistication in knowledge and reasoning. </a:t>
            </a:r>
          </a:p>
          <a:p>
            <a:endParaRPr lang="en-US" dirty="0" smtClean="0"/>
          </a:p>
        </p:txBody>
      </p:sp>
      <p:sp>
        <p:nvSpPr>
          <p:cNvPr id="4" name="Slide Number Placeholder 3"/>
          <p:cNvSpPr>
            <a:spLocks noGrp="1"/>
          </p:cNvSpPr>
          <p:nvPr>
            <p:ph type="sldNum" sz="quarter" idx="10"/>
          </p:nvPr>
        </p:nvSpPr>
        <p:spPr/>
        <p:txBody>
          <a:bodyPr/>
          <a:lstStyle/>
          <a:p>
            <a:fld id="{32B8A289-2B6E-3A4C-9FF4-41A6747D5642}" type="slidenum">
              <a:rPr lang="en-US" smtClean="0"/>
              <a:t>40</a:t>
            </a:fld>
            <a:endParaRPr lang="en-US"/>
          </a:p>
        </p:txBody>
      </p:sp>
    </p:spTree>
    <p:extLst>
      <p:ext uri="{BB962C8B-B14F-4D97-AF65-F5344CB8AC3E}">
        <p14:creationId xmlns:p14="http://schemas.microsoft.com/office/powerpoint/2010/main" val="40020247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a:t>
            </a:r>
            <a:r>
              <a:rPr lang="en-US" baseline="0" dirty="0" smtClean="0"/>
              <a:t> what does it take to pass this exam?</a:t>
            </a:r>
          </a:p>
          <a:p>
            <a:endParaRPr lang="en-US" baseline="0" dirty="0" smtClean="0"/>
          </a:p>
          <a:p>
            <a:r>
              <a:rPr lang="en-US" baseline="0" dirty="0" smtClean="0"/>
              <a:t>	Diagram understanding.</a:t>
            </a:r>
          </a:p>
          <a:p>
            <a:r>
              <a:rPr lang="en-US" baseline="0" dirty="0" smtClean="0"/>
              <a:t>	</a:t>
            </a:r>
          </a:p>
          <a:p>
            <a:r>
              <a:rPr lang="en-US" baseline="0" dirty="0" smtClean="0"/>
              <a:t>	Simple taxonomic knowledge such as </a:t>
            </a:r>
            <a:r>
              <a:rPr lang="en-US" baseline="0" dirty="0" err="1" smtClean="0"/>
              <a:t>isa</a:t>
            </a:r>
            <a:r>
              <a:rPr lang="en-US" baseline="0" dirty="0" smtClean="0"/>
              <a:t>, definitions, </a:t>
            </a:r>
          </a:p>
          <a:p>
            <a:r>
              <a:rPr lang="en-US" baseline="0" dirty="0" smtClean="0"/>
              <a:t>	properties of object (ice is solid), </a:t>
            </a:r>
          </a:p>
          <a:p>
            <a:r>
              <a:rPr lang="en-US" baseline="0" dirty="0" smtClean="0"/>
              <a:t>	examples of situations (organism taking in nutrients),</a:t>
            </a:r>
          </a:p>
          <a:p>
            <a:r>
              <a:rPr lang="en-US" baseline="0" dirty="0" smtClean="0"/>
              <a:t>	Higher-order relations	</a:t>
            </a:r>
          </a:p>
          <a:p>
            <a:r>
              <a:rPr lang="en-US" baseline="0" dirty="0" smtClean="0"/>
              <a:t>		causality (gravity / causes / objects to fall to the ground), </a:t>
            </a:r>
          </a:p>
          <a:p>
            <a:r>
              <a:rPr lang="en-US" baseline="0" dirty="0" smtClean="0"/>
              <a:t>		function</a:t>
            </a:r>
          </a:p>
          <a:p>
            <a:r>
              <a:rPr lang="en-US" baseline="0" dirty="0" smtClean="0"/>
              <a:t>		requirements</a:t>
            </a:r>
          </a:p>
          <a:p>
            <a:r>
              <a:rPr lang="en-US" baseline="0" dirty="0" smtClean="0"/>
              <a:t>		enablement</a:t>
            </a:r>
          </a:p>
          <a:p>
            <a:r>
              <a:rPr lang="en-US" baseline="0" dirty="0" smtClean="0"/>
              <a:t>	process descriptions (sweat / moistens/ skin) (cool air/ against/ wet skin) cools (animal)</a:t>
            </a:r>
          </a:p>
          <a:p>
            <a:r>
              <a:rPr lang="en-US" baseline="0" dirty="0" smtClean="0"/>
              <a:t>	domain models (predator eats prey, predators go up, prey go down)</a:t>
            </a:r>
          </a:p>
          <a:p>
            <a:endParaRPr lang="en-US" baseline="0" dirty="0" smtClean="0"/>
          </a:p>
          <a:p>
            <a:endParaRPr lang="en-US" baseline="0" dirty="0" smtClean="0"/>
          </a:p>
          <a:p>
            <a:r>
              <a:rPr lang="en-US" baseline="0" dirty="0" smtClean="0"/>
              <a:t>	</a:t>
            </a:r>
            <a:endParaRPr lang="en-US" dirty="0"/>
          </a:p>
        </p:txBody>
      </p:sp>
      <p:sp>
        <p:nvSpPr>
          <p:cNvPr id="4" name="Slide Number Placeholder 3"/>
          <p:cNvSpPr>
            <a:spLocks noGrp="1"/>
          </p:cNvSpPr>
          <p:nvPr>
            <p:ph type="sldNum" sz="quarter" idx="10"/>
          </p:nvPr>
        </p:nvSpPr>
        <p:spPr/>
        <p:txBody>
          <a:bodyPr/>
          <a:lstStyle/>
          <a:p>
            <a:fld id="{32B8A289-2B6E-3A4C-9FF4-41A6747D5642}" type="slidenum">
              <a:rPr lang="en-US" smtClean="0"/>
              <a:t>41</a:t>
            </a:fld>
            <a:endParaRPr lang="en-US"/>
          </a:p>
        </p:txBody>
      </p:sp>
    </p:spTree>
    <p:extLst>
      <p:ext uri="{BB962C8B-B14F-4D97-AF65-F5344CB8AC3E}">
        <p14:creationId xmlns:p14="http://schemas.microsoft.com/office/powerpoint/2010/main" val="379414865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are a</a:t>
            </a:r>
            <a:r>
              <a:rPr lang="en-US" baseline="0" dirty="0" smtClean="0"/>
              <a:t> few example questions.</a:t>
            </a:r>
          </a:p>
          <a:p>
            <a:endParaRPr lang="en-US" dirty="0" smtClean="0"/>
          </a:p>
          <a:p>
            <a:r>
              <a:rPr lang="en-US" dirty="0" smtClean="0"/>
              <a:t>These</a:t>
            </a:r>
            <a:r>
              <a:rPr lang="en-US" baseline="0" dirty="0" smtClean="0"/>
              <a:t> are m</a:t>
            </a:r>
            <a:r>
              <a:rPr lang="en-US" dirty="0" smtClean="0"/>
              <a:t>ultiple</a:t>
            </a:r>
            <a:r>
              <a:rPr lang="en-US" baseline="0" dirty="0" smtClean="0"/>
              <a:t> choice questions. </a:t>
            </a:r>
          </a:p>
          <a:p>
            <a:r>
              <a:rPr lang="en-US" baseline="0" dirty="0" smtClean="0"/>
              <a:t>	A key advantage is that the evaluation is straight forward. You get points if you get the right answer. </a:t>
            </a:r>
          </a:p>
          <a:p>
            <a:endParaRPr lang="en-US" dirty="0" smtClean="0"/>
          </a:p>
          <a:p>
            <a:endParaRPr lang="en-US" baseline="0" dirty="0" smtClean="0"/>
          </a:p>
          <a:p>
            <a:r>
              <a:rPr lang="en-US" baseline="0" dirty="0" smtClean="0"/>
              <a:t>	</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32B8A289-2B6E-3A4C-9FF4-41A6747D5642}" type="slidenum">
              <a:rPr lang="en-US" smtClean="0"/>
              <a:t>42</a:t>
            </a:fld>
            <a:endParaRPr lang="en-US"/>
          </a:p>
        </p:txBody>
      </p:sp>
    </p:spTree>
    <p:extLst>
      <p:ext uri="{BB962C8B-B14F-4D97-AF65-F5344CB8AC3E}">
        <p14:creationId xmlns:p14="http://schemas.microsoft.com/office/powerpoint/2010/main" val="92620017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Multiple</a:t>
            </a:r>
            <a:r>
              <a:rPr lang="en-US" baseline="0" dirty="0" smtClean="0"/>
              <a:t> choice questions</a:t>
            </a:r>
          </a:p>
          <a:p>
            <a:r>
              <a:rPr lang="en-US" baseline="0" dirty="0" smtClean="0"/>
              <a:t>	-- easy, well relatively easy to evaluate</a:t>
            </a:r>
          </a:p>
          <a:p>
            <a:r>
              <a:rPr lang="en-US" baseline="0" dirty="0" smtClean="0"/>
              <a:t>	-- explainable</a:t>
            </a:r>
          </a:p>
          <a:p>
            <a:endParaRPr lang="en-US" dirty="0" smtClean="0"/>
          </a:p>
          <a:p>
            <a:r>
              <a:rPr lang="en-US" dirty="0" smtClean="0"/>
              <a:t>Externally published standardized exams</a:t>
            </a:r>
            <a:r>
              <a:rPr lang="en-US" baseline="0" dirty="0" smtClean="0"/>
              <a:t> w/ increasing levels of sophistication in knowledge and reasoning. </a:t>
            </a:r>
          </a:p>
          <a:p>
            <a:endParaRPr lang="en-US" baseline="0" dirty="0" smtClean="0"/>
          </a:p>
          <a:p>
            <a:endParaRPr lang="en-US" baseline="0" dirty="0" smtClean="0"/>
          </a:p>
          <a:p>
            <a:r>
              <a:rPr lang="en-US" baseline="0" dirty="0" smtClean="0"/>
              <a:t>NY state regents exams.</a:t>
            </a:r>
          </a:p>
          <a:p>
            <a:endParaRPr lang="en-US" baseline="0" dirty="0" smtClean="0"/>
          </a:p>
          <a:p>
            <a:r>
              <a:rPr lang="en-US" baseline="0" dirty="0" smtClean="0"/>
              <a:t>	</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32B8A289-2B6E-3A4C-9FF4-41A6747D5642}" type="slidenum">
              <a:rPr lang="en-US" smtClean="0"/>
              <a:t>43</a:t>
            </a:fld>
            <a:endParaRPr lang="en-US"/>
          </a:p>
        </p:txBody>
      </p:sp>
    </p:spTree>
    <p:extLst>
      <p:ext uri="{BB962C8B-B14F-4D97-AF65-F5344CB8AC3E}">
        <p14:creationId xmlns:p14="http://schemas.microsoft.com/office/powerpoint/2010/main" val="9262001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2B8A289-2B6E-3A4C-9FF4-41A6747D5642}" type="slidenum">
              <a:rPr lang="en-US" smtClean="0"/>
              <a:t>45</a:t>
            </a:fld>
            <a:endParaRPr lang="en-US"/>
          </a:p>
        </p:txBody>
      </p:sp>
    </p:spTree>
    <p:extLst>
      <p:ext uri="{BB962C8B-B14F-4D97-AF65-F5344CB8AC3E}">
        <p14:creationId xmlns:p14="http://schemas.microsoft.com/office/powerpoint/2010/main" val="322844680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Our colorful wagon wheel guides our knowledge extraction efforts.</a:t>
            </a:r>
          </a:p>
          <a:p>
            <a:endParaRPr lang="en-US" dirty="0" smtClean="0"/>
          </a:p>
          <a:p>
            <a:r>
              <a:rPr lang="en-US" dirty="0" smtClean="0"/>
              <a:t>We extract different types</a:t>
            </a:r>
            <a:r>
              <a:rPr lang="en-US" baseline="0" dirty="0" smtClean="0"/>
              <a:t> of knowledge from various sources. </a:t>
            </a:r>
          </a:p>
          <a:p>
            <a:endParaRPr lang="en-US" baseline="0" dirty="0" smtClean="0"/>
          </a:p>
          <a:p>
            <a:r>
              <a:rPr lang="en-US" baseline="0" dirty="0" smtClean="0"/>
              <a:t>I will show a few examples next.</a:t>
            </a:r>
          </a:p>
          <a:p>
            <a:endParaRPr lang="en-US" dirty="0"/>
          </a:p>
        </p:txBody>
      </p:sp>
      <p:sp>
        <p:nvSpPr>
          <p:cNvPr id="4" name="Slide Number Placeholder 3"/>
          <p:cNvSpPr>
            <a:spLocks noGrp="1"/>
          </p:cNvSpPr>
          <p:nvPr>
            <p:ph type="sldNum" sz="quarter" idx="10"/>
          </p:nvPr>
        </p:nvSpPr>
        <p:spPr/>
        <p:txBody>
          <a:bodyPr/>
          <a:lstStyle/>
          <a:p>
            <a:fld id="{32B8A289-2B6E-3A4C-9FF4-41A6747D5642}" type="slidenum">
              <a:rPr lang="en-US" smtClean="0"/>
              <a:t>47</a:t>
            </a:fld>
            <a:endParaRPr lang="en-US"/>
          </a:p>
        </p:txBody>
      </p:sp>
    </p:spTree>
    <p:extLst>
      <p:ext uri="{BB962C8B-B14F-4D97-AF65-F5344CB8AC3E}">
        <p14:creationId xmlns:p14="http://schemas.microsoft.com/office/powerpoint/2010/main" val="149509875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a:t>
            </a:r>
            <a:r>
              <a:rPr lang="en-US" baseline="0" dirty="0" smtClean="0"/>
              <a:t> extract properties of objects and other simple facts we use an open </a:t>
            </a:r>
            <a:r>
              <a:rPr lang="en-US" baseline="0" dirty="0" err="1" smtClean="0"/>
              <a:t>ie</a:t>
            </a:r>
            <a:r>
              <a:rPr lang="en-US" baseline="0" dirty="0" smtClean="0"/>
              <a:t> extractor. </a:t>
            </a:r>
          </a:p>
          <a:p>
            <a:endParaRPr lang="en-US" baseline="0" dirty="0" smtClean="0"/>
          </a:p>
          <a:p>
            <a:r>
              <a:rPr lang="en-US" baseline="0" dirty="0" smtClean="0"/>
              <a:t>We obtain taxonomic relations such as instance class relationships from resources like WordNet (and other sources).</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32B8A289-2B6E-3A4C-9FF4-41A6747D5642}" type="slidenum">
              <a:rPr lang="en-US" smtClean="0"/>
              <a:t>48</a:t>
            </a:fld>
            <a:endParaRPr lang="en-US"/>
          </a:p>
        </p:txBody>
      </p:sp>
    </p:spTree>
    <p:extLst>
      <p:ext uri="{BB962C8B-B14F-4D97-AF65-F5344CB8AC3E}">
        <p14:creationId xmlns:p14="http://schemas.microsoft.com/office/powerpoint/2010/main" val="176616595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identified a small</a:t>
            </a:r>
            <a:r>
              <a:rPr lang="en-US" baseline="0" dirty="0" smtClean="0"/>
              <a:t> set of general purpose relations such as purpose of an action, the effect of an action, function of entities etc. </a:t>
            </a:r>
          </a:p>
          <a:p>
            <a:endParaRPr lang="en-US" baseline="0" dirty="0" smtClean="0"/>
          </a:p>
          <a:p>
            <a:r>
              <a:rPr lang="en-US" baseline="0" dirty="0" smtClean="0"/>
              <a:t>We build extractors that target these specific relations. </a:t>
            </a:r>
          </a:p>
          <a:p>
            <a:endParaRPr lang="en-US" baseline="0" dirty="0" smtClean="0"/>
          </a:p>
          <a:p>
            <a:r>
              <a:rPr lang="en-US" baseline="0" dirty="0" smtClean="0"/>
              <a:t>We use the Barron’s study guide as our source text for these relations. </a:t>
            </a:r>
          </a:p>
          <a:p>
            <a:endParaRPr lang="en-US" baseline="0" dirty="0" smtClean="0"/>
          </a:p>
          <a:p>
            <a:r>
              <a:rPr lang="en-US" baseline="0" dirty="0" smtClean="0"/>
              <a:t>	Not flowery language that is often used in textbooks</a:t>
            </a:r>
          </a:p>
          <a:p>
            <a:r>
              <a:rPr lang="en-US" baseline="0" dirty="0" smtClean="0"/>
              <a:t>	Contains relevant information.</a:t>
            </a:r>
          </a:p>
          <a:p>
            <a:endParaRPr lang="en-US" dirty="0"/>
          </a:p>
        </p:txBody>
      </p:sp>
      <p:sp>
        <p:nvSpPr>
          <p:cNvPr id="4" name="Slide Number Placeholder 3"/>
          <p:cNvSpPr>
            <a:spLocks noGrp="1"/>
          </p:cNvSpPr>
          <p:nvPr>
            <p:ph type="sldNum" sz="quarter" idx="10"/>
          </p:nvPr>
        </p:nvSpPr>
        <p:spPr/>
        <p:txBody>
          <a:bodyPr/>
          <a:lstStyle/>
          <a:p>
            <a:fld id="{32B8A289-2B6E-3A4C-9FF4-41A6747D5642}" type="slidenum">
              <a:rPr lang="en-US" smtClean="0"/>
              <a:t>49</a:t>
            </a:fld>
            <a:endParaRPr lang="en-US"/>
          </a:p>
        </p:txBody>
      </p:sp>
    </p:spTree>
    <p:extLst>
      <p:ext uri="{BB962C8B-B14F-4D97-AF65-F5344CB8AC3E}">
        <p14:creationId xmlns:p14="http://schemas.microsoft.com/office/powerpoint/2010/main" val="11340056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2B8A289-2B6E-3A4C-9FF4-41A6747D5642}" type="slidenum">
              <a:rPr lang="en-US" smtClean="0"/>
              <a:t>4</a:t>
            </a:fld>
            <a:endParaRPr lang="en-US"/>
          </a:p>
        </p:txBody>
      </p:sp>
    </p:spTree>
    <p:extLst>
      <p:ext uri="{BB962C8B-B14F-4D97-AF65-F5344CB8AC3E}">
        <p14:creationId xmlns:p14="http://schemas.microsoft.com/office/powerpoint/2010/main" val="342281358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process</a:t>
            </a:r>
            <a:r>
              <a:rPr lang="en-US" baseline="0" dirty="0" smtClean="0"/>
              <a:t> definition sentences extracted from the web using a separate extractor that leverages regularities in definitional language.</a:t>
            </a:r>
          </a:p>
          <a:p>
            <a:endParaRPr lang="en-US" baseline="0" dirty="0" smtClean="0"/>
          </a:p>
          <a:p>
            <a:r>
              <a:rPr lang="en-US" baseline="0" dirty="0" smtClean="0"/>
              <a:t>Those are some examples of the types of knowledge we extract currently extract. </a:t>
            </a:r>
          </a:p>
          <a:p>
            <a:endParaRPr lang="en-US" baseline="0" dirty="0" smtClean="0"/>
          </a:p>
        </p:txBody>
      </p:sp>
      <p:sp>
        <p:nvSpPr>
          <p:cNvPr id="4" name="Slide Number Placeholder 3"/>
          <p:cNvSpPr>
            <a:spLocks noGrp="1"/>
          </p:cNvSpPr>
          <p:nvPr>
            <p:ph type="sldNum" sz="quarter" idx="10"/>
          </p:nvPr>
        </p:nvSpPr>
        <p:spPr/>
        <p:txBody>
          <a:bodyPr/>
          <a:lstStyle/>
          <a:p>
            <a:fld id="{32B8A289-2B6E-3A4C-9FF4-41A6747D5642}" type="slidenum">
              <a:rPr lang="en-US" smtClean="0"/>
              <a:t>50</a:t>
            </a:fld>
            <a:endParaRPr lang="en-US"/>
          </a:p>
        </p:txBody>
      </p:sp>
    </p:spTree>
    <p:extLst>
      <p:ext uri="{BB962C8B-B14F-4D97-AF65-F5344CB8AC3E}">
        <p14:creationId xmlns:p14="http://schemas.microsoft.com/office/powerpoint/2010/main" val="72117710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use various sources to extract different kinds of knowledge.</a:t>
            </a:r>
            <a:endParaRPr lang="en-US" dirty="0"/>
          </a:p>
        </p:txBody>
      </p:sp>
      <p:sp>
        <p:nvSpPr>
          <p:cNvPr id="4" name="Slide Number Placeholder 3"/>
          <p:cNvSpPr>
            <a:spLocks noGrp="1"/>
          </p:cNvSpPr>
          <p:nvPr>
            <p:ph type="sldNum" sz="quarter" idx="10"/>
          </p:nvPr>
        </p:nvSpPr>
        <p:spPr/>
        <p:txBody>
          <a:bodyPr/>
          <a:lstStyle/>
          <a:p>
            <a:fld id="{32B8A289-2B6E-3A4C-9FF4-41A6747D5642}" type="slidenum">
              <a:rPr lang="en-US" smtClean="0"/>
              <a:t>51</a:t>
            </a:fld>
            <a:endParaRPr lang="en-US"/>
          </a:p>
        </p:txBody>
      </p:sp>
    </p:spTree>
    <p:extLst>
      <p:ext uri="{BB962C8B-B14F-4D97-AF65-F5344CB8AC3E}">
        <p14:creationId xmlns:p14="http://schemas.microsoft.com/office/powerpoint/2010/main" val="149509875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2B8A289-2B6E-3A4C-9FF4-41A6747D5642}" type="slidenum">
              <a:rPr lang="en-US" smtClean="0"/>
              <a:t>52</a:t>
            </a:fld>
            <a:endParaRPr lang="en-US"/>
          </a:p>
        </p:txBody>
      </p:sp>
    </p:spTree>
    <p:extLst>
      <p:ext uri="{BB962C8B-B14F-4D97-AF65-F5344CB8AC3E}">
        <p14:creationId xmlns:p14="http://schemas.microsoft.com/office/powerpoint/2010/main" val="348363677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2B8A289-2B6E-3A4C-9FF4-41A6747D5642}" type="slidenum">
              <a:rPr lang="en-US" smtClean="0"/>
              <a:t>53</a:t>
            </a:fld>
            <a:endParaRPr lang="en-US"/>
          </a:p>
        </p:txBody>
      </p:sp>
    </p:spTree>
    <p:extLst>
      <p:ext uri="{BB962C8B-B14F-4D97-AF65-F5344CB8AC3E}">
        <p14:creationId xmlns:p14="http://schemas.microsoft.com/office/powerpoint/2010/main" val="348363677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Probabilistic inference</a:t>
            </a:r>
          </a:p>
          <a:p>
            <a:endParaRPr lang="en-US" b="1" dirty="0" smtClean="0"/>
          </a:p>
          <a:p>
            <a:r>
              <a:rPr lang="en-US" dirty="0" smtClean="0"/>
              <a:t>	Handling uncertainty and noise in extractions. </a:t>
            </a:r>
          </a:p>
          <a:p>
            <a:r>
              <a:rPr lang="en-US" b="0" dirty="0" smtClean="0"/>
              <a:t>	Combining robust entailment methods with deductive reasoning</a:t>
            </a:r>
            <a:endParaRPr lang="en-US" dirty="0" smtClean="0"/>
          </a:p>
          <a:p>
            <a:r>
              <a:rPr lang="en-US" b="1" dirty="0" smtClean="0"/>
              <a:t>	</a:t>
            </a:r>
            <a:r>
              <a:rPr lang="en-US" b="0" dirty="0" smtClean="0"/>
              <a:t>Broad coverage methods for bridging gaps in knowledge. </a:t>
            </a:r>
          </a:p>
          <a:p>
            <a:endParaRPr lang="en-US" dirty="0"/>
          </a:p>
        </p:txBody>
      </p:sp>
      <p:sp>
        <p:nvSpPr>
          <p:cNvPr id="4" name="Slide Number Placeholder 3"/>
          <p:cNvSpPr>
            <a:spLocks noGrp="1"/>
          </p:cNvSpPr>
          <p:nvPr>
            <p:ph type="sldNum" sz="quarter" idx="10"/>
          </p:nvPr>
        </p:nvSpPr>
        <p:spPr/>
        <p:txBody>
          <a:bodyPr/>
          <a:lstStyle/>
          <a:p>
            <a:fld id="{32B8A289-2B6E-3A4C-9FF4-41A6747D5642}" type="slidenum">
              <a:rPr lang="en-US" smtClean="0"/>
              <a:t>55</a:t>
            </a:fld>
            <a:endParaRPr lang="en-US"/>
          </a:p>
        </p:txBody>
      </p:sp>
    </p:spTree>
    <p:extLst>
      <p:ext uri="{BB962C8B-B14F-4D97-AF65-F5344CB8AC3E}">
        <p14:creationId xmlns:p14="http://schemas.microsoft.com/office/powerpoint/2010/main" val="182236734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In a</a:t>
            </a:r>
            <a:r>
              <a:rPr lang="en-US" baseline="0" dirty="0" smtClean="0"/>
              <a:t> static IR system design, the ways of representing a query and the algorithm used to score documents are chosen a-priori based on their performance on a training set. Q* and M* are the best-on-train alternatives.</a:t>
            </a:r>
            <a:endParaRPr lang="en-US" dirty="0"/>
          </a:p>
        </p:txBody>
      </p:sp>
      <p:sp>
        <p:nvSpPr>
          <p:cNvPr id="4" name="Slide Number Placeholder 3"/>
          <p:cNvSpPr>
            <a:spLocks noGrp="1"/>
          </p:cNvSpPr>
          <p:nvPr>
            <p:ph type="sldNum" sz="quarter" idx="10"/>
          </p:nvPr>
        </p:nvSpPr>
        <p:spPr/>
        <p:txBody>
          <a:bodyPr/>
          <a:lstStyle/>
          <a:p>
            <a:fld id="{336C1680-D1FD-4EC2-AE83-DB2F2B2A9154}" type="slidenum">
              <a:rPr lang="en-US" smtClean="0"/>
              <a:pPr/>
              <a:t>57</a:t>
            </a:fld>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a:t>
            </a:r>
            <a:r>
              <a:rPr lang="en-US" baseline="0" dirty="0" smtClean="0"/>
              <a:t> main premise behind this thesis is that selecting the best alternative for each query is better than using a fixed selection.</a:t>
            </a:r>
          </a:p>
          <a:p>
            <a:endParaRPr lang="en-US" baseline="0" dirty="0" smtClean="0"/>
          </a:p>
          <a:p>
            <a:r>
              <a:rPr lang="en-US" baseline="0" dirty="0" smtClean="0"/>
              <a:t>Therefore, the main goal of this thesis is to enable query-dependent selection using estimated effectiveness.</a:t>
            </a:r>
            <a:endParaRPr lang="en-US" dirty="0"/>
          </a:p>
        </p:txBody>
      </p:sp>
      <p:sp>
        <p:nvSpPr>
          <p:cNvPr id="4" name="Slide Number Placeholder 3"/>
          <p:cNvSpPr>
            <a:spLocks noGrp="1"/>
          </p:cNvSpPr>
          <p:nvPr>
            <p:ph type="sldNum" sz="quarter" idx="10"/>
          </p:nvPr>
        </p:nvSpPr>
        <p:spPr/>
        <p:txBody>
          <a:bodyPr/>
          <a:lstStyle/>
          <a:p>
            <a:fld id="{336C1680-D1FD-4EC2-AE83-DB2F2B2A9154}" type="slidenum">
              <a:rPr lang="en-US" smtClean="0"/>
              <a:pPr/>
              <a:t>58</a:t>
            </a:fld>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Instead,</a:t>
            </a:r>
            <a:r>
              <a:rPr lang="en-US" baseline="0" dirty="0" smtClean="0"/>
              <a:t> we consider using multiple ways of representing a query and generating multiple result sets one corresponding to each representation and then deciding when representation to use. </a:t>
            </a:r>
            <a:endParaRPr lang="en-US" dirty="0"/>
          </a:p>
        </p:txBody>
      </p:sp>
      <p:sp>
        <p:nvSpPr>
          <p:cNvPr id="4" name="Slide Number Placeholder 3"/>
          <p:cNvSpPr>
            <a:spLocks noGrp="1"/>
          </p:cNvSpPr>
          <p:nvPr>
            <p:ph type="sldNum" sz="quarter" idx="10"/>
          </p:nvPr>
        </p:nvSpPr>
        <p:spPr/>
        <p:txBody>
          <a:bodyPr/>
          <a:lstStyle/>
          <a:p>
            <a:fld id="{336C1680-D1FD-4EC2-AE83-DB2F2B2A9154}" type="slidenum">
              <a:rPr lang="en-US" smtClean="0"/>
              <a:pPr/>
              <a:t>59</a:t>
            </a:fld>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Similarly,</a:t>
            </a:r>
            <a:r>
              <a:rPr lang="en-US" baseline="0" dirty="0" smtClean="0"/>
              <a:t> we can imagine having multiple ranking algorithms each of which produce different </a:t>
            </a:r>
            <a:r>
              <a:rPr lang="en-US" baseline="0" smtClean="0"/>
              <a:t>result sets </a:t>
            </a:r>
            <a:r>
              <a:rPr lang="en-US" baseline="0" dirty="0" smtClean="0"/>
              <a:t>for the same query and now we use </a:t>
            </a:r>
            <a:r>
              <a:rPr lang="en-US" baseline="0" dirty="0" err="1" smtClean="0"/>
              <a:t>qds</a:t>
            </a:r>
            <a:r>
              <a:rPr lang="en-US" baseline="0" dirty="0" smtClean="0"/>
              <a:t> to select the best result set. </a:t>
            </a:r>
            <a:endParaRPr lang="en-US" dirty="0"/>
          </a:p>
        </p:txBody>
      </p:sp>
      <p:sp>
        <p:nvSpPr>
          <p:cNvPr id="4" name="Slide Number Placeholder 3"/>
          <p:cNvSpPr>
            <a:spLocks noGrp="1"/>
          </p:cNvSpPr>
          <p:nvPr>
            <p:ph type="sldNum" sz="quarter" idx="10"/>
          </p:nvPr>
        </p:nvSpPr>
        <p:spPr/>
        <p:txBody>
          <a:bodyPr/>
          <a:lstStyle/>
          <a:p>
            <a:fld id="{336C1680-D1FD-4EC2-AE83-DB2F2B2A9154}" type="slidenum">
              <a:rPr lang="en-US" smtClean="0"/>
              <a:pPr/>
              <a:t>60</a:t>
            </a:fld>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What</a:t>
            </a:r>
            <a:r>
              <a:rPr lang="en-US" baseline="0" dirty="0" smtClean="0"/>
              <a:t> is our approach for performing </a:t>
            </a:r>
            <a:r>
              <a:rPr lang="en-US" baseline="0" dirty="0" err="1" smtClean="0"/>
              <a:t>qds</a:t>
            </a:r>
            <a:r>
              <a:rPr lang="en-US" baseline="0" dirty="0" smtClean="0"/>
              <a:t>? We simply extract features of the result set and the query when appropriate and use a learning formulation that assigns scores to these result sets based on their effectiveness. These estimated effectiveness scores are then used to either select one particular result set or to combine multiple result sets.</a:t>
            </a:r>
            <a:endParaRPr lang="en-US" dirty="0"/>
          </a:p>
        </p:txBody>
      </p:sp>
      <p:sp>
        <p:nvSpPr>
          <p:cNvPr id="4" name="Slide Number Placeholder 3"/>
          <p:cNvSpPr>
            <a:spLocks noGrp="1"/>
          </p:cNvSpPr>
          <p:nvPr>
            <p:ph type="sldNum" sz="quarter" idx="10"/>
          </p:nvPr>
        </p:nvSpPr>
        <p:spPr/>
        <p:txBody>
          <a:bodyPr/>
          <a:lstStyle/>
          <a:p>
            <a:fld id="{336C1680-D1FD-4EC2-AE83-DB2F2B2A9154}" type="slidenum">
              <a:rPr lang="en-US" smtClean="0"/>
              <a:pPr/>
              <a:t>61</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a:t>
            </a:r>
            <a:r>
              <a:rPr lang="en-US" baseline="0" dirty="0" smtClean="0"/>
              <a:t> people for whom the ten blue links doesn’t cut it anymore. </a:t>
            </a:r>
          </a:p>
          <a:p>
            <a:endParaRPr lang="en-US" baseline="0" dirty="0"/>
          </a:p>
          <a:p>
            <a:r>
              <a:rPr lang="en-US" baseline="0" dirty="0" smtClean="0"/>
              <a:t>More content gets generated today than ever. </a:t>
            </a:r>
          </a:p>
          <a:p>
            <a:endParaRPr lang="en-US" baseline="0" dirty="0" smtClean="0"/>
          </a:p>
          <a:p>
            <a:r>
              <a:rPr lang="en-US" baseline="0" dirty="0" smtClean="0"/>
              <a:t>if you are an intelligence analyst, or a research analyst at a firm, monitoring news feeds for intelligence is overwhelming to say the least.</a:t>
            </a:r>
          </a:p>
          <a:p>
            <a:endParaRPr lang="en-US" baseline="0" dirty="0" smtClean="0"/>
          </a:p>
          <a:p>
            <a:r>
              <a:rPr lang="en-US" baseline="0" dirty="0" smtClean="0"/>
              <a:t>generating summaries and being able to answer questions are both attractive from a research standpoint as well as from apps – think </a:t>
            </a:r>
            <a:r>
              <a:rPr lang="en-US" baseline="0" dirty="0" err="1" smtClean="0"/>
              <a:t>Siri</a:t>
            </a:r>
            <a:r>
              <a:rPr lang="en-US" baseline="0" dirty="0" smtClean="0"/>
              <a:t>, </a:t>
            </a:r>
            <a:r>
              <a:rPr lang="en-US" baseline="0" dirty="0" err="1" smtClean="0"/>
              <a:t>Summly</a:t>
            </a:r>
            <a:r>
              <a:rPr lang="en-US" baseline="0" dirty="0" smtClean="0"/>
              <a:t>.</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A5064114-B1C6-474F-8E01-F603906379AF}" type="slidenum">
              <a:rPr lang="en-US" smtClean="0"/>
              <a:t>5</a:t>
            </a:fld>
            <a:endParaRPr lang="en-US"/>
          </a:p>
        </p:txBody>
      </p:sp>
    </p:spTree>
    <p:extLst>
      <p:ext uri="{BB962C8B-B14F-4D97-AF65-F5344CB8AC3E}">
        <p14:creationId xmlns:p14="http://schemas.microsoft.com/office/powerpoint/2010/main" val="44572608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Here</a:t>
            </a:r>
            <a:r>
              <a:rPr lang="en-US" baseline="0" dirty="0" smtClean="0"/>
              <a:t> we quickly mention the main questions we focused in this thesis and summarize the main results for </a:t>
            </a:r>
            <a:r>
              <a:rPr lang="en-US" b="1" baseline="0" dirty="0" smtClean="0"/>
              <a:t>query-dependent selection for two applications in web search.</a:t>
            </a:r>
          </a:p>
          <a:p>
            <a:endParaRPr lang="en-US" baseline="0" dirty="0" smtClean="0"/>
          </a:p>
          <a:p>
            <a:r>
              <a:rPr lang="en-US" baseline="0" dirty="0" smtClean="0"/>
              <a:t>The </a:t>
            </a:r>
            <a:r>
              <a:rPr lang="en-US" b="1" baseline="0" dirty="0" smtClean="0"/>
              <a:t>main question is how to estimate </a:t>
            </a:r>
            <a:r>
              <a:rPr lang="en-US" baseline="0" dirty="0" smtClean="0"/>
              <a:t>effectiveness. </a:t>
            </a:r>
          </a:p>
          <a:p>
            <a:r>
              <a:rPr lang="en-US" baseline="0" dirty="0" smtClean="0"/>
              <a:t>Our </a:t>
            </a:r>
            <a:r>
              <a:rPr lang="en-US" b="1" baseline="0" dirty="0" smtClean="0"/>
              <a:t>approach is to use retrieval-based features</a:t>
            </a:r>
            <a:r>
              <a:rPr lang="en-US" baseline="0" dirty="0" smtClean="0"/>
              <a:t>. </a:t>
            </a:r>
          </a:p>
          <a:p>
            <a:r>
              <a:rPr lang="en-US" baseline="0" dirty="0" smtClean="0"/>
              <a:t> </a:t>
            </a:r>
            <a:r>
              <a:rPr lang="en-US" b="0" baseline="0" dirty="0" smtClean="0"/>
              <a:t>We see a</a:t>
            </a:r>
            <a:r>
              <a:rPr lang="en-US" b="1" baseline="0" dirty="0" smtClean="0"/>
              <a:t> strong correlation with DCG@5 and moderate with NDCG@5</a:t>
            </a:r>
            <a:r>
              <a:rPr lang="en-US" baseline="0" dirty="0" smtClean="0"/>
              <a:t>. </a:t>
            </a:r>
          </a:p>
          <a:p>
            <a:r>
              <a:rPr lang="en-US" baseline="0" dirty="0" smtClean="0"/>
              <a:t>Given some estimators of effectiveness, the next question we consider,</a:t>
            </a:r>
          </a:p>
          <a:p>
            <a:r>
              <a:rPr lang="en-US" baseline="0" dirty="0" smtClean="0"/>
              <a:t> </a:t>
            </a:r>
            <a:r>
              <a:rPr lang="en-US" b="1" baseline="0" dirty="0" smtClean="0"/>
              <a:t>is how do we select the alternatives. </a:t>
            </a:r>
          </a:p>
          <a:p>
            <a:r>
              <a:rPr lang="en-US" baseline="0" dirty="0" smtClean="0"/>
              <a:t>We focus on modeling </a:t>
            </a:r>
            <a:r>
              <a:rPr lang="en-US" b="1" baseline="0" dirty="0" smtClean="0"/>
              <a:t>improvements with respect to a baseline. </a:t>
            </a:r>
          </a:p>
          <a:p>
            <a:r>
              <a:rPr lang="en-US" baseline="0" dirty="0" smtClean="0"/>
              <a:t>We see </a:t>
            </a:r>
            <a:r>
              <a:rPr lang="en-US" b="1" baseline="0" dirty="0" smtClean="0"/>
              <a:t>a 4% and 3.75% improvement for two applications </a:t>
            </a:r>
            <a:r>
              <a:rPr lang="en-US" baseline="0" dirty="0" smtClean="0"/>
              <a:t>in query reduction and ranker selection respectively, along with some improvements for fusion as well. </a:t>
            </a:r>
          </a:p>
          <a:p>
            <a:r>
              <a:rPr lang="en-US" baseline="0" dirty="0" smtClean="0"/>
              <a:t>The </a:t>
            </a:r>
            <a:r>
              <a:rPr lang="en-US" b="1" baseline="0" dirty="0" smtClean="0"/>
              <a:t>gains although modest on average </a:t>
            </a:r>
            <a:r>
              <a:rPr lang="en-US" baseline="0" dirty="0" smtClean="0"/>
              <a:t>are actually </a:t>
            </a:r>
          </a:p>
          <a:p>
            <a:r>
              <a:rPr lang="en-US" b="1" baseline="0" dirty="0" smtClean="0"/>
              <a:t>substantial when considering the subset</a:t>
            </a:r>
            <a:r>
              <a:rPr lang="en-US" baseline="0" dirty="0" smtClean="0"/>
              <a:t> on which they achieve this impact. </a:t>
            </a:r>
          </a:p>
          <a:p>
            <a:r>
              <a:rPr lang="en-US" baseline="0" dirty="0" smtClean="0"/>
              <a:t>Our results also show that </a:t>
            </a:r>
          </a:p>
          <a:p>
            <a:r>
              <a:rPr lang="en-US" b="1" baseline="0" dirty="0" err="1" smtClean="0"/>
              <a:t>rel.eff</a:t>
            </a:r>
            <a:r>
              <a:rPr lang="en-US" b="1" baseline="0" dirty="0" smtClean="0"/>
              <a:t> is better than independent</a:t>
            </a:r>
            <a:r>
              <a:rPr lang="en-US" baseline="0" dirty="0" smtClean="0"/>
              <a:t> when using the features we develop.</a:t>
            </a:r>
          </a:p>
          <a:p>
            <a:endParaRPr lang="en-US" baseline="0" dirty="0" smtClean="0"/>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336C1680-D1FD-4EC2-AE83-DB2F2B2A9154}" type="slidenum">
              <a:rPr lang="en-US" smtClean="0"/>
              <a:pPr/>
              <a:t>62</a:t>
            </a:fld>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Well studied problem. </a:t>
            </a:r>
          </a:p>
          <a:p>
            <a:endParaRPr lang="en-US" dirty="0" smtClean="0"/>
          </a:p>
          <a:p>
            <a:r>
              <a:rPr lang="en-US" dirty="0" smtClean="0"/>
              <a:t>Several successful systems and products exist.	</a:t>
            </a:r>
          </a:p>
          <a:p>
            <a:endParaRPr lang="en-US" dirty="0" smtClean="0"/>
          </a:p>
          <a:p>
            <a:r>
              <a:rPr lang="en-US" dirty="0" smtClean="0"/>
              <a:t>Mostly supervised methods. </a:t>
            </a:r>
          </a:p>
          <a:p>
            <a:endParaRPr lang="en-US" dirty="0"/>
          </a:p>
        </p:txBody>
      </p:sp>
      <p:sp>
        <p:nvSpPr>
          <p:cNvPr id="4" name="Slide Number Placeholder 3"/>
          <p:cNvSpPr>
            <a:spLocks noGrp="1"/>
          </p:cNvSpPr>
          <p:nvPr>
            <p:ph type="sldNum" sz="quarter" idx="10"/>
          </p:nvPr>
        </p:nvSpPr>
        <p:spPr/>
        <p:txBody>
          <a:bodyPr/>
          <a:lstStyle/>
          <a:p>
            <a:fld id="{A5064114-B1C6-474F-8E01-F603906379AF}" type="slidenum">
              <a:rPr lang="en-US" smtClean="0"/>
              <a:t>64</a:t>
            </a:fld>
            <a:endParaRPr lang="en-US"/>
          </a:p>
        </p:txBody>
      </p:sp>
    </p:spTree>
    <p:extLst>
      <p:ext uri="{BB962C8B-B14F-4D97-AF65-F5344CB8AC3E}">
        <p14:creationId xmlns:p14="http://schemas.microsoft.com/office/powerpoint/2010/main" val="44572608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Multiple</a:t>
            </a:r>
            <a:r>
              <a:rPr lang="en-US" baseline="0" dirty="0" smtClean="0"/>
              <a:t> choice questions</a:t>
            </a:r>
          </a:p>
          <a:p>
            <a:r>
              <a:rPr lang="en-US" baseline="0" dirty="0" smtClean="0"/>
              <a:t>	-- easy, well relatively easy to evaluate</a:t>
            </a:r>
          </a:p>
          <a:p>
            <a:r>
              <a:rPr lang="en-US" baseline="0" dirty="0" smtClean="0"/>
              <a:t>	-- explainable</a:t>
            </a:r>
          </a:p>
          <a:p>
            <a:endParaRPr lang="en-US" dirty="0" smtClean="0"/>
          </a:p>
          <a:p>
            <a:r>
              <a:rPr lang="en-US" dirty="0" smtClean="0"/>
              <a:t>Externally published standardized exams</a:t>
            </a:r>
            <a:r>
              <a:rPr lang="en-US" baseline="0" dirty="0" smtClean="0"/>
              <a:t> w/ increasing levels of sophistication in knowledge and reasoning. </a:t>
            </a:r>
          </a:p>
          <a:p>
            <a:endParaRPr lang="en-US" baseline="0" dirty="0" smtClean="0"/>
          </a:p>
          <a:p>
            <a:endParaRPr lang="en-US" baseline="0" dirty="0" smtClean="0"/>
          </a:p>
          <a:p>
            <a:r>
              <a:rPr lang="en-US" baseline="0" dirty="0" smtClean="0"/>
              <a:t>NY state regents exams.</a:t>
            </a:r>
          </a:p>
          <a:p>
            <a:endParaRPr lang="en-US" baseline="0" dirty="0" smtClean="0"/>
          </a:p>
          <a:p>
            <a:r>
              <a:rPr lang="en-US" baseline="0" dirty="0" smtClean="0"/>
              <a:t>	</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32B8A289-2B6E-3A4C-9FF4-41A6747D5642}" type="slidenum">
              <a:rPr lang="en-US" smtClean="0"/>
              <a:t>66</a:t>
            </a:fld>
            <a:endParaRPr lang="en-US"/>
          </a:p>
        </p:txBody>
      </p:sp>
    </p:spTree>
    <p:extLst>
      <p:ext uri="{BB962C8B-B14F-4D97-AF65-F5344CB8AC3E}">
        <p14:creationId xmlns:p14="http://schemas.microsoft.com/office/powerpoint/2010/main" val="92620017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endParaRPr lang="en-US" dirty="0" smtClean="0"/>
          </a:p>
          <a:p>
            <a:r>
              <a:rPr lang="en-US" dirty="0" smtClean="0"/>
              <a:t>Chambers and Jurafsky in</a:t>
            </a:r>
            <a:r>
              <a:rPr lang="en-US" baseline="0" dirty="0" smtClean="0"/>
              <a:t> their seminal work showed an automatic method. </a:t>
            </a:r>
          </a:p>
          <a:p>
            <a:endParaRPr lang="en-US" baseline="0" dirty="0" smtClean="0"/>
          </a:p>
          <a:p>
            <a:r>
              <a:rPr lang="en-US" baseline="0" dirty="0" smtClean="0"/>
              <a:t>Chambers</a:t>
            </a:r>
          </a:p>
          <a:p>
            <a:endParaRPr lang="en-US" baseline="0" dirty="0" smtClean="0"/>
          </a:p>
          <a:p>
            <a:r>
              <a:rPr lang="en-US" baseline="0" dirty="0" smtClean="0"/>
              <a:t>and one other recent work has followed up with probabilistic induction</a:t>
            </a:r>
            <a:endParaRPr lang="en-US" dirty="0"/>
          </a:p>
        </p:txBody>
      </p:sp>
      <p:sp>
        <p:nvSpPr>
          <p:cNvPr id="4" name="Slide Number Placeholder 3"/>
          <p:cNvSpPr>
            <a:spLocks noGrp="1"/>
          </p:cNvSpPr>
          <p:nvPr>
            <p:ph type="sldNum" sz="quarter" idx="10"/>
          </p:nvPr>
        </p:nvSpPr>
        <p:spPr/>
        <p:txBody>
          <a:bodyPr/>
          <a:lstStyle/>
          <a:p>
            <a:fld id="{1A944968-1485-5F45-AF52-975CE60EC11C}" type="slidenum">
              <a:rPr lang="en-US" smtClean="0"/>
              <a:t>67</a:t>
            </a:fld>
            <a:endParaRPr lang="en-US"/>
          </a:p>
        </p:txBody>
      </p:sp>
    </p:spTree>
    <p:extLst>
      <p:ext uri="{BB962C8B-B14F-4D97-AF65-F5344CB8AC3E}">
        <p14:creationId xmlns:p14="http://schemas.microsoft.com/office/powerpoint/2010/main" val="12713031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what is information extraction. </a:t>
            </a:r>
          </a:p>
          <a:p>
            <a:endParaRPr lang="en-US" dirty="0" smtClean="0"/>
          </a:p>
          <a:p>
            <a:r>
              <a:rPr lang="en-US" dirty="0" smtClean="0"/>
              <a:t>A function from text to a structured</a:t>
            </a:r>
            <a:r>
              <a:rPr lang="en-US" baseline="0" dirty="0" smtClean="0"/>
              <a:t> or semi-structured database.</a:t>
            </a:r>
            <a:endParaRPr lang="en-US" dirty="0"/>
          </a:p>
        </p:txBody>
      </p:sp>
      <p:sp>
        <p:nvSpPr>
          <p:cNvPr id="4" name="Slide Number Placeholder 3"/>
          <p:cNvSpPr>
            <a:spLocks noGrp="1"/>
          </p:cNvSpPr>
          <p:nvPr>
            <p:ph type="sldNum" sz="quarter" idx="10"/>
          </p:nvPr>
        </p:nvSpPr>
        <p:spPr/>
        <p:txBody>
          <a:bodyPr/>
          <a:lstStyle/>
          <a:p>
            <a:fld id="{A5064114-B1C6-474F-8E01-F603906379AF}" type="slidenum">
              <a:rPr lang="en-US" smtClean="0"/>
              <a:t>12</a:t>
            </a:fld>
            <a:endParaRPr lang="en-US"/>
          </a:p>
        </p:txBody>
      </p:sp>
    </p:spTree>
    <p:extLst>
      <p:ext uri="{BB962C8B-B14F-4D97-AF65-F5344CB8AC3E}">
        <p14:creationId xmlns:p14="http://schemas.microsoft.com/office/powerpoint/2010/main" val="4457260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2B8A289-2B6E-3A4C-9FF4-41A6747D5642}" type="slidenum">
              <a:rPr lang="en-US" smtClean="0"/>
              <a:t>13</a:t>
            </a:fld>
            <a:endParaRPr lang="en-US"/>
          </a:p>
        </p:txBody>
      </p:sp>
    </p:spTree>
    <p:extLst>
      <p:ext uri="{BB962C8B-B14F-4D97-AF65-F5344CB8AC3E}">
        <p14:creationId xmlns:p14="http://schemas.microsoft.com/office/powerpoint/2010/main" val="24697783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2B8A289-2B6E-3A4C-9FF4-41A6747D5642}" type="slidenum">
              <a:rPr lang="en-US" smtClean="0"/>
              <a:t>14</a:t>
            </a:fld>
            <a:endParaRPr lang="en-US"/>
          </a:p>
        </p:txBody>
      </p:sp>
    </p:spTree>
    <p:extLst>
      <p:ext uri="{BB962C8B-B14F-4D97-AF65-F5344CB8AC3E}">
        <p14:creationId xmlns:p14="http://schemas.microsoft.com/office/powerpoint/2010/main" val="40995245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2B8A289-2B6E-3A4C-9FF4-41A6747D5642}" type="slidenum">
              <a:rPr lang="en-US" smtClean="0"/>
              <a:t>15</a:t>
            </a:fld>
            <a:endParaRPr lang="en-US"/>
          </a:p>
        </p:txBody>
      </p:sp>
    </p:spTree>
    <p:extLst>
      <p:ext uri="{BB962C8B-B14F-4D97-AF65-F5344CB8AC3E}">
        <p14:creationId xmlns:p14="http://schemas.microsoft.com/office/powerpoint/2010/main" val="40995245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2B8A289-2B6E-3A4C-9FF4-41A6747D5642}" type="slidenum">
              <a:rPr lang="en-US" smtClean="0"/>
              <a:t>16</a:t>
            </a:fld>
            <a:endParaRPr lang="en-US"/>
          </a:p>
        </p:txBody>
      </p:sp>
    </p:spTree>
    <p:extLst>
      <p:ext uri="{BB962C8B-B14F-4D97-AF65-F5344CB8AC3E}">
        <p14:creationId xmlns:p14="http://schemas.microsoft.com/office/powerpoint/2010/main" val="40995245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800" y="1371600"/>
            <a:ext cx="7848600" cy="1927225"/>
          </a:xfrm>
        </p:spPr>
        <p:txBody>
          <a:bodyPr anchor="b">
            <a:noAutofit/>
          </a:bodyPr>
          <a:lstStyle>
            <a:lvl1pPr>
              <a:defRPr sz="3200" cap="none" baseline="0">
                <a:latin typeface="+mn-lt"/>
              </a:defRPr>
            </a:lvl1pPr>
          </a:lstStyle>
          <a:p>
            <a:r>
              <a:rPr lang="en-US" dirty="0" smtClean="0"/>
              <a:t>Click to Edit Title</a:t>
            </a:r>
            <a:endParaRPr lang="en-US" dirty="0"/>
          </a:p>
        </p:txBody>
      </p:sp>
      <p:sp>
        <p:nvSpPr>
          <p:cNvPr id="3" name="Subtitle 2"/>
          <p:cNvSpPr>
            <a:spLocks noGrp="1"/>
          </p:cNvSpPr>
          <p:nvPr>
            <p:ph type="subTitle" idx="1"/>
          </p:nvPr>
        </p:nvSpPr>
        <p:spPr>
          <a:xfrm>
            <a:off x="685800" y="3505200"/>
            <a:ext cx="6400800" cy="1752600"/>
          </a:xfrm>
        </p:spPr>
        <p:txBody>
          <a:bodyPr/>
          <a:lstStyle>
            <a:lvl1pPr marL="0" indent="0" algn="l">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6" name="Slide Number Placeholder 5"/>
          <p:cNvSpPr>
            <a:spLocks noGrp="1"/>
          </p:cNvSpPr>
          <p:nvPr>
            <p:ph type="sldNum" sz="quarter" idx="12"/>
          </p:nvPr>
        </p:nvSpPr>
        <p:spPr/>
        <p:txBody>
          <a:bodyPr/>
          <a:lstStyle/>
          <a:p>
            <a:fld id="{7E52919B-1153-3747-8AB7-BB32B936B448}" type="slidenum">
              <a:rPr lang="en-US" smtClean="0"/>
              <a:t>‹#›</a:t>
            </a:fld>
            <a:endParaRPr lang="en-US"/>
          </a:p>
        </p:txBody>
      </p:sp>
      <p:cxnSp>
        <p:nvCxnSpPr>
          <p:cNvPr id="8" name="Straight Connector 7"/>
          <p:cNvCxnSpPr/>
          <p:nvPr/>
        </p:nvCxnSpPr>
        <p:spPr>
          <a:xfrm>
            <a:off x="685800" y="3398520"/>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18288"/>
            <a:ext cx="2895600" cy="329184"/>
          </a:xfrm>
          <a:prstGeom prst="rect">
            <a:avLst/>
          </a:prstGeom>
        </p:spPr>
        <p:txBody>
          <a:bodyPr/>
          <a:lstStyle/>
          <a:p>
            <a:fld id="{784BE7F9-A1F9-FE4A-8D72-E172BA47C33F}" type="datetimeFigureOut">
              <a:rPr lang="en-US" smtClean="0"/>
              <a:t>3/9/14</a:t>
            </a:fld>
            <a:endParaRPr lang="en-US"/>
          </a:p>
        </p:txBody>
      </p:sp>
      <p:sp>
        <p:nvSpPr>
          <p:cNvPr id="5" name="Footer Placeholder 4"/>
          <p:cNvSpPr>
            <a:spLocks noGrp="1"/>
          </p:cNvSpPr>
          <p:nvPr>
            <p:ph type="ftr" sz="quarter" idx="11"/>
          </p:nvPr>
        </p:nvSpPr>
        <p:spPr>
          <a:xfrm>
            <a:off x="3429000" y="18288"/>
            <a:ext cx="4114800" cy="329184"/>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7E52919B-1153-3747-8AB7-BB32B936B448}"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609600"/>
            <a:ext cx="2057400" cy="5867400"/>
          </a:xfrm>
        </p:spPr>
        <p:txBody>
          <a:bodyPr vert="eaVert" anchor="b"/>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609600"/>
            <a:ext cx="6019800" cy="5867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457200" y="18288"/>
            <a:ext cx="2895600" cy="329184"/>
          </a:xfrm>
          <a:prstGeom prst="rect">
            <a:avLst/>
          </a:prstGeom>
        </p:spPr>
        <p:txBody>
          <a:bodyPr/>
          <a:lstStyle/>
          <a:p>
            <a:fld id="{784BE7F9-A1F9-FE4A-8D72-E172BA47C33F}" type="datetimeFigureOut">
              <a:rPr lang="en-US" smtClean="0"/>
              <a:t>3/9/14</a:t>
            </a:fld>
            <a:endParaRPr lang="en-US"/>
          </a:p>
        </p:txBody>
      </p:sp>
      <p:sp>
        <p:nvSpPr>
          <p:cNvPr id="5" name="Footer Placeholder 4"/>
          <p:cNvSpPr>
            <a:spLocks noGrp="1"/>
          </p:cNvSpPr>
          <p:nvPr>
            <p:ph type="ftr" sz="quarter" idx="11"/>
          </p:nvPr>
        </p:nvSpPr>
        <p:spPr>
          <a:xfrm>
            <a:off x="3429000" y="18288"/>
            <a:ext cx="4114800" cy="329184"/>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7E52919B-1153-3747-8AB7-BB32B936B448}"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5"/>
          <p:cNvSpPr>
            <a:spLocks noGrp="1"/>
          </p:cNvSpPr>
          <p:nvPr>
            <p:ph type="sldNum" sz="quarter" idx="12"/>
          </p:nvPr>
        </p:nvSpPr>
        <p:spPr/>
        <p:txBody>
          <a:bodyPr/>
          <a:lstStyle/>
          <a:p>
            <a:fld id="{7E52919B-1153-3747-8AB7-BB32B936B448}"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2362200"/>
            <a:ext cx="7772400" cy="2200275"/>
          </a:xfrm>
        </p:spPr>
        <p:txBody>
          <a:bodyPr anchor="b">
            <a:normAutofit/>
          </a:bodyPr>
          <a:lstStyle>
            <a:lvl1pPr algn="l">
              <a:defRPr sz="48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722313" y="4626864"/>
            <a:ext cx="7772400" cy="1500187"/>
          </a:xfrm>
        </p:spPr>
        <p:txBody>
          <a:bodyPr anchor="t">
            <a:normAutofit/>
          </a:bodyPr>
          <a:lstStyle>
            <a:lvl1pPr marL="0" indent="0">
              <a:buNone/>
              <a:defRPr sz="24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457200" y="18288"/>
            <a:ext cx="2895600" cy="329184"/>
          </a:xfrm>
          <a:prstGeom prst="rect">
            <a:avLst/>
          </a:prstGeom>
        </p:spPr>
        <p:txBody>
          <a:bodyPr/>
          <a:lstStyle/>
          <a:p>
            <a:fld id="{784BE7F9-A1F9-FE4A-8D72-E172BA47C33F}" type="datetimeFigureOut">
              <a:rPr lang="en-US" smtClean="0"/>
              <a:t>3/9/14</a:t>
            </a:fld>
            <a:endParaRPr lang="en-US"/>
          </a:p>
        </p:txBody>
      </p:sp>
      <p:sp>
        <p:nvSpPr>
          <p:cNvPr id="5" name="Footer Placeholder 4"/>
          <p:cNvSpPr>
            <a:spLocks noGrp="1"/>
          </p:cNvSpPr>
          <p:nvPr>
            <p:ph type="ftr" sz="quarter" idx="11"/>
          </p:nvPr>
        </p:nvSpPr>
        <p:spPr>
          <a:xfrm>
            <a:off x="3429000" y="18288"/>
            <a:ext cx="4114800" cy="329184"/>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7E52919B-1153-3747-8AB7-BB32B936B448}" type="slidenum">
              <a:rPr lang="en-US" smtClean="0"/>
              <a:t>‹#›</a:t>
            </a:fld>
            <a:endParaRPr lang="en-US"/>
          </a:p>
        </p:txBody>
      </p:sp>
      <p:cxnSp>
        <p:nvCxnSpPr>
          <p:cNvPr id="7" name="Straight Connector 6"/>
          <p:cNvCxnSpPr/>
          <p:nvPr/>
        </p:nvCxnSpPr>
        <p:spPr>
          <a:xfrm>
            <a:off x="731520" y="4599432"/>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a:xfrm>
            <a:off x="457200" y="18288"/>
            <a:ext cx="2895600" cy="329184"/>
          </a:xfrm>
          <a:prstGeom prst="rect">
            <a:avLst/>
          </a:prstGeom>
        </p:spPr>
        <p:txBody>
          <a:bodyPr/>
          <a:lstStyle/>
          <a:p>
            <a:fld id="{784BE7F9-A1F9-FE4A-8D72-E172BA47C33F}" type="datetimeFigureOut">
              <a:rPr lang="en-US" smtClean="0"/>
              <a:t>3/9/14</a:t>
            </a:fld>
            <a:endParaRPr lang="en-US"/>
          </a:p>
        </p:txBody>
      </p:sp>
      <p:sp>
        <p:nvSpPr>
          <p:cNvPr id="6" name="Footer Placeholder 5"/>
          <p:cNvSpPr>
            <a:spLocks noGrp="1"/>
          </p:cNvSpPr>
          <p:nvPr>
            <p:ph type="ftr" sz="quarter" idx="11"/>
          </p:nvPr>
        </p:nvSpPr>
        <p:spPr>
          <a:xfrm>
            <a:off x="3429000" y="18288"/>
            <a:ext cx="4114800" cy="329184"/>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7E52919B-1153-3747-8AB7-BB32B936B448}"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45720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75488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75488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a:xfrm>
            <a:off x="457200" y="18288"/>
            <a:ext cx="2895600" cy="329184"/>
          </a:xfrm>
          <a:prstGeom prst="rect">
            <a:avLst/>
          </a:prstGeom>
        </p:spPr>
        <p:txBody>
          <a:bodyPr/>
          <a:lstStyle/>
          <a:p>
            <a:fld id="{784BE7F9-A1F9-FE4A-8D72-E172BA47C33F}" type="datetimeFigureOut">
              <a:rPr lang="en-US" smtClean="0"/>
              <a:t>3/9/14</a:t>
            </a:fld>
            <a:endParaRPr lang="en-US"/>
          </a:p>
        </p:txBody>
      </p:sp>
      <p:sp>
        <p:nvSpPr>
          <p:cNvPr id="8" name="Footer Placeholder 7"/>
          <p:cNvSpPr>
            <a:spLocks noGrp="1"/>
          </p:cNvSpPr>
          <p:nvPr>
            <p:ph type="ftr" sz="quarter" idx="11"/>
          </p:nvPr>
        </p:nvSpPr>
        <p:spPr>
          <a:xfrm>
            <a:off x="3429000" y="18288"/>
            <a:ext cx="4114800" cy="329184"/>
          </a:xfrm>
          <a:prstGeom prst="rect">
            <a:avLst/>
          </a:prstGeom>
        </p:spPr>
        <p:txBody>
          <a:bodyPr/>
          <a:lstStyle/>
          <a:p>
            <a:endParaRPr lang="en-US"/>
          </a:p>
        </p:txBody>
      </p:sp>
      <p:sp>
        <p:nvSpPr>
          <p:cNvPr id="9" name="Slide Number Placeholder 8"/>
          <p:cNvSpPr>
            <a:spLocks noGrp="1"/>
          </p:cNvSpPr>
          <p:nvPr>
            <p:ph type="sldNum" sz="quarter" idx="12"/>
          </p:nvPr>
        </p:nvSpPr>
        <p:spPr/>
        <p:txBody>
          <a:bodyPr/>
          <a:lstStyle/>
          <a:p>
            <a:fld id="{7E52919B-1153-3747-8AB7-BB32B936B448}" type="slidenum">
              <a:rPr lang="en-US" smtClean="0"/>
              <a:t>‹#›</a:t>
            </a:fld>
            <a:endParaRPr lang="en-US"/>
          </a:p>
        </p:txBody>
      </p:sp>
      <p:cxnSp>
        <p:nvCxnSpPr>
          <p:cNvPr id="11" name="Straight Connector 10"/>
          <p:cNvCxnSpPr/>
          <p:nvPr/>
        </p:nvCxnSpPr>
        <p:spPr>
          <a:xfrm rot="5400000">
            <a:off x="2217817" y="4045823"/>
            <a:ext cx="4709160" cy="79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a:xfrm>
            <a:off x="457200" y="18288"/>
            <a:ext cx="2895600" cy="329184"/>
          </a:xfrm>
          <a:prstGeom prst="rect">
            <a:avLst/>
          </a:prstGeom>
        </p:spPr>
        <p:txBody>
          <a:bodyPr/>
          <a:lstStyle/>
          <a:p>
            <a:fld id="{784BE7F9-A1F9-FE4A-8D72-E172BA47C33F}" type="datetimeFigureOut">
              <a:rPr lang="en-US" smtClean="0"/>
              <a:t>3/9/14</a:t>
            </a:fld>
            <a:endParaRPr lang="en-US"/>
          </a:p>
        </p:txBody>
      </p:sp>
      <p:sp>
        <p:nvSpPr>
          <p:cNvPr id="4" name="Footer Placeholder 3"/>
          <p:cNvSpPr>
            <a:spLocks noGrp="1"/>
          </p:cNvSpPr>
          <p:nvPr>
            <p:ph type="ftr" sz="quarter" idx="11"/>
          </p:nvPr>
        </p:nvSpPr>
        <p:spPr>
          <a:xfrm>
            <a:off x="3429000" y="18288"/>
            <a:ext cx="4114800" cy="329184"/>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7E52919B-1153-3747-8AB7-BB32B936B448}"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18288"/>
            <a:ext cx="2895600" cy="329184"/>
          </a:xfrm>
          <a:prstGeom prst="rect">
            <a:avLst/>
          </a:prstGeom>
        </p:spPr>
        <p:txBody>
          <a:bodyPr/>
          <a:lstStyle/>
          <a:p>
            <a:fld id="{784BE7F9-A1F9-FE4A-8D72-E172BA47C33F}" type="datetimeFigureOut">
              <a:rPr lang="en-US" smtClean="0"/>
              <a:t>3/9/14</a:t>
            </a:fld>
            <a:endParaRPr lang="en-US"/>
          </a:p>
        </p:txBody>
      </p:sp>
      <p:sp>
        <p:nvSpPr>
          <p:cNvPr id="3" name="Footer Placeholder 2"/>
          <p:cNvSpPr>
            <a:spLocks noGrp="1"/>
          </p:cNvSpPr>
          <p:nvPr>
            <p:ph type="ftr" sz="quarter" idx="11"/>
          </p:nvPr>
        </p:nvSpPr>
        <p:spPr>
          <a:xfrm>
            <a:off x="3429000" y="18288"/>
            <a:ext cx="4114800" cy="329184"/>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7E52919B-1153-3747-8AB7-BB32B936B448}"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080"/>
            <a:ext cx="2139696" cy="1261872"/>
          </a:xfrm>
        </p:spPr>
        <p:txBody>
          <a:bodyPr anchor="b">
            <a:noAutofit/>
          </a:bodyPr>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2971800" y="792080"/>
            <a:ext cx="5715000" cy="55778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1" y="2130552"/>
            <a:ext cx="2139696" cy="424361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18288"/>
            <a:ext cx="2895600" cy="329184"/>
          </a:xfrm>
          <a:prstGeom prst="rect">
            <a:avLst/>
          </a:prstGeom>
        </p:spPr>
        <p:txBody>
          <a:bodyPr/>
          <a:lstStyle/>
          <a:p>
            <a:fld id="{784BE7F9-A1F9-FE4A-8D72-E172BA47C33F}" type="datetimeFigureOut">
              <a:rPr lang="en-US" smtClean="0"/>
              <a:t>3/9/14</a:t>
            </a:fld>
            <a:endParaRPr lang="en-US"/>
          </a:p>
        </p:txBody>
      </p:sp>
      <p:sp>
        <p:nvSpPr>
          <p:cNvPr id="6" name="Footer Placeholder 5"/>
          <p:cNvSpPr>
            <a:spLocks noGrp="1"/>
          </p:cNvSpPr>
          <p:nvPr>
            <p:ph type="ftr" sz="quarter" idx="11"/>
          </p:nvPr>
        </p:nvSpPr>
        <p:spPr>
          <a:xfrm>
            <a:off x="3429000" y="18288"/>
            <a:ext cx="4114800" cy="329184"/>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7E52919B-1153-3747-8AB7-BB32B936B448}" type="slidenum">
              <a:rPr lang="en-US" smtClean="0"/>
              <a:t>‹#›</a:t>
            </a:fld>
            <a:endParaRPr lang="en-US"/>
          </a:p>
        </p:txBody>
      </p:sp>
      <p:cxnSp>
        <p:nvCxnSpPr>
          <p:cNvPr id="9" name="Straight Connector 8"/>
          <p:cNvCxnSpPr/>
          <p:nvPr/>
        </p:nvCxnSpPr>
        <p:spPr>
          <a:xfrm rot="5400000">
            <a:off x="-13116" y="3580206"/>
            <a:ext cx="557784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480"/>
            <a:ext cx="2142680" cy="1264920"/>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p:cNvSpPr>
          <p:nvPr>
            <p:ph type="pic" idx="1"/>
          </p:nvPr>
        </p:nvSpPr>
        <p:spPr>
          <a:xfrm>
            <a:off x="2858610" y="838201"/>
            <a:ext cx="5904390" cy="5500456"/>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457200" y="2133600"/>
            <a:ext cx="2139696" cy="424281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18288"/>
            <a:ext cx="2895600" cy="329184"/>
          </a:xfrm>
          <a:prstGeom prst="rect">
            <a:avLst/>
          </a:prstGeom>
        </p:spPr>
        <p:txBody>
          <a:bodyPr/>
          <a:lstStyle/>
          <a:p>
            <a:fld id="{784BE7F9-A1F9-FE4A-8D72-E172BA47C33F}" type="datetimeFigureOut">
              <a:rPr lang="en-US" smtClean="0"/>
              <a:t>3/9/14</a:t>
            </a:fld>
            <a:endParaRPr lang="en-US"/>
          </a:p>
        </p:txBody>
      </p:sp>
      <p:sp>
        <p:nvSpPr>
          <p:cNvPr id="6" name="Footer Placeholder 5"/>
          <p:cNvSpPr>
            <a:spLocks noGrp="1"/>
          </p:cNvSpPr>
          <p:nvPr>
            <p:ph type="ftr" sz="quarter" idx="11"/>
          </p:nvPr>
        </p:nvSpPr>
        <p:spPr>
          <a:xfrm>
            <a:off x="3429000" y="18288"/>
            <a:ext cx="4114800" cy="329184"/>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7E52919B-1153-3747-8AB7-BB32B936B448}"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39071" y="16520"/>
            <a:ext cx="8505911" cy="99060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339071" y="1157153"/>
            <a:ext cx="8505911" cy="501597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5"/>
          <p:cNvSpPr>
            <a:spLocks noGrp="1"/>
          </p:cNvSpPr>
          <p:nvPr>
            <p:ph type="sldNum" sz="quarter" idx="4"/>
          </p:nvPr>
        </p:nvSpPr>
        <p:spPr>
          <a:xfrm>
            <a:off x="8564422" y="6501542"/>
            <a:ext cx="535823" cy="329184"/>
          </a:xfrm>
          <a:prstGeom prst="rect">
            <a:avLst/>
          </a:prstGeom>
        </p:spPr>
        <p:txBody>
          <a:bodyPr vert="horz" lIns="91440" tIns="45720" rIns="91440" bIns="45720" rtlCol="0" anchor="ctr"/>
          <a:lstStyle>
            <a:lvl1pPr algn="r">
              <a:defRPr sz="1400" b="1">
                <a:solidFill>
                  <a:schemeClr val="tx1">
                    <a:lumMod val="50000"/>
                    <a:lumOff val="50000"/>
                  </a:schemeClr>
                </a:solidFill>
              </a:defRPr>
            </a:lvl1pPr>
          </a:lstStyle>
          <a:p>
            <a:fld id="{7E52919B-1153-3747-8AB7-BB32B936B448}"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Lst>
  <p:txStyles>
    <p:titleStyle>
      <a:lvl1pPr algn="l" defTabSz="914400" rtl="0" eaLnBrk="1" latinLnBrk="0" hangingPunct="1">
        <a:spcBef>
          <a:spcPct val="0"/>
        </a:spcBef>
        <a:buNone/>
        <a:defRPr sz="4000" kern="1200" spc="-100" baseline="0">
          <a:solidFill>
            <a:schemeClr val="tx1">
              <a:lumMod val="50000"/>
              <a:lumOff val="50000"/>
            </a:schemeClr>
          </a:solidFill>
          <a:latin typeface="+mj-lt"/>
          <a:ea typeface="+mj-ea"/>
          <a:cs typeface="+mj-cs"/>
        </a:defRPr>
      </a:lvl1pPr>
    </p:titleStyle>
    <p:bodyStyle>
      <a:lvl1pPr marL="18288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20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20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20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3" Type="http://schemas.openxmlformats.org/officeDocument/2006/relationships/image" Target="../media/image11.emf"/><Relationship Id="rId4" Type="http://schemas.openxmlformats.org/officeDocument/2006/relationships/image" Target="../media/image12.emf"/><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 Id="rId3" Type="http://schemas.openxmlformats.org/officeDocument/2006/relationships/image" Target="../media/image14.png"/></Relationships>
</file>

<file path=ppt/slides/_rels/slide29.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17.png"/><Relationship Id="rId6" Type="http://schemas.openxmlformats.org/officeDocument/2006/relationships/image" Target="../media/image18.pn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5" Type="http://schemas.openxmlformats.org/officeDocument/2006/relationships/image" Target="../media/image5.png"/><Relationship Id="rId6" Type="http://schemas.openxmlformats.org/officeDocument/2006/relationships/image" Target="../media/image22.png"/><Relationship Id="rId7" Type="http://schemas.openxmlformats.org/officeDocument/2006/relationships/image" Target="../media/image23.png"/><Relationship Id="rId1" Type="http://schemas.openxmlformats.org/officeDocument/2006/relationships/slideLayout" Target="../slideLayouts/slideLayout7.xml"/><Relationship Id="rId2" Type="http://schemas.openxmlformats.org/officeDocument/2006/relationships/notesSlide" Target="../notesSlides/notesSlide22.xml"/></Relationships>
</file>

<file path=ppt/slides/_rels/slide41.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5.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5.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5.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47.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5.png"/></Relationships>
</file>

<file path=ppt/slides/_rels/slide49.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25.png"/><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5.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5.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5.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5.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26.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35.xml"/><Relationship Id="rId4" Type="http://schemas.openxmlformats.org/officeDocument/2006/relationships/image" Target="../media/image27.png"/><Relationship Id="rId5" Type="http://schemas.openxmlformats.org/officeDocument/2006/relationships/image" Target="../media/image28.png"/><Relationship Id="rId1" Type="http://schemas.openxmlformats.org/officeDocument/2006/relationships/tags" Target="../tags/tag1.xml"/><Relationship Id="rId2"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59.xml.rels><?xml version="1.0" encoding="UTF-8" standalone="yes"?>
<Relationships xmlns="http://schemas.openxmlformats.org/package/2006/relationships"><Relationship Id="rId1" Type="http://schemas.openxmlformats.org/officeDocument/2006/relationships/tags" Target="../tags/tag2.xml"/><Relationship Id="rId2" Type="http://schemas.openxmlformats.org/officeDocument/2006/relationships/slideLayout" Target="../slideLayouts/slideLayout2.xml"/><Relationship Id="rId3" Type="http://schemas.openxmlformats.org/officeDocument/2006/relationships/notesSlide" Target="../notesSlides/notesSlide37.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60.xml.rels><?xml version="1.0" encoding="UTF-8" standalone="yes"?>
<Relationships xmlns="http://schemas.openxmlformats.org/package/2006/relationships"><Relationship Id="rId1" Type="http://schemas.openxmlformats.org/officeDocument/2006/relationships/tags" Target="../tags/tag3.xml"/><Relationship Id="rId2" Type="http://schemas.openxmlformats.org/officeDocument/2006/relationships/slideLayout" Target="../slideLayouts/slideLayout2.xml"/><Relationship Id="rId3" Type="http://schemas.openxmlformats.org/officeDocument/2006/relationships/notesSlide" Target="../notesSlides/notesSlide38.xml"/></Relationships>
</file>

<file path=ppt/slides/_rels/slide61.xml.rels><?xml version="1.0" encoding="UTF-8" standalone="yes"?>
<Relationships xmlns="http://schemas.openxmlformats.org/package/2006/relationships"><Relationship Id="rId1" Type="http://schemas.openxmlformats.org/officeDocument/2006/relationships/tags" Target="../tags/tag4.xml"/><Relationship Id="rId2" Type="http://schemas.openxmlformats.org/officeDocument/2006/relationships/slideLayout" Target="../slideLayouts/slideLayout2.xml"/><Relationship Id="rId3" Type="http://schemas.openxmlformats.org/officeDocument/2006/relationships/notesSlide" Target="../notesSlides/notesSlide39.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5.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1" Type="http://schemas.openxmlformats.org/officeDocument/2006/relationships/slideLayout" Target="../slideLayouts/slideLayout1.xml"/><Relationship Id="rId2"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Open-domain Knowledge Extraction</a:t>
            </a:r>
            <a:endParaRPr lang="en-US" dirty="0"/>
          </a:p>
        </p:txBody>
      </p:sp>
      <p:sp>
        <p:nvSpPr>
          <p:cNvPr id="3" name="Subtitle 2"/>
          <p:cNvSpPr>
            <a:spLocks noGrp="1"/>
          </p:cNvSpPr>
          <p:nvPr>
            <p:ph type="subTitle" idx="1"/>
          </p:nvPr>
        </p:nvSpPr>
        <p:spPr/>
        <p:txBody>
          <a:bodyPr/>
          <a:lstStyle/>
          <a:p>
            <a:r>
              <a:rPr lang="en-US" dirty="0" smtClean="0"/>
              <a:t>Niranjan Balasubramanian</a:t>
            </a:r>
          </a:p>
          <a:p>
            <a:r>
              <a:rPr lang="en-US" dirty="0" smtClean="0"/>
              <a:t>University of Washington</a:t>
            </a:r>
          </a:p>
          <a:p>
            <a:endParaRPr lang="en-US" dirty="0" smtClean="0"/>
          </a:p>
          <a:p>
            <a:endParaRPr lang="en-US" dirty="0"/>
          </a:p>
        </p:txBody>
      </p:sp>
    </p:spTree>
    <p:extLst>
      <p:ext uri="{BB962C8B-B14F-4D97-AF65-F5344CB8AC3E}">
        <p14:creationId xmlns:p14="http://schemas.microsoft.com/office/powerpoint/2010/main" val="3338241003"/>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72671" y="1569552"/>
            <a:ext cx="7967543" cy="1477328"/>
          </a:xfrm>
          <a:prstGeom prst="rect">
            <a:avLst/>
          </a:prstGeom>
          <a:noFill/>
        </p:spPr>
        <p:txBody>
          <a:bodyPr wrap="square" rtlCol="0">
            <a:spAutoFit/>
          </a:bodyPr>
          <a:lstStyle/>
          <a:p>
            <a:r>
              <a:rPr lang="en-US" dirty="0" smtClean="0"/>
              <a:t>		1) Manny Ramirez was suspended for 50 games</a:t>
            </a:r>
          </a:p>
          <a:p>
            <a:r>
              <a:rPr lang="en-US" dirty="0" smtClean="0"/>
              <a:t>	</a:t>
            </a:r>
            <a:r>
              <a:rPr lang="en-US" dirty="0"/>
              <a:t>	</a:t>
            </a:r>
            <a:r>
              <a:rPr lang="en-US" dirty="0" smtClean="0"/>
              <a:t>2) Ramirez was tested by Major League Baseball  </a:t>
            </a:r>
          </a:p>
          <a:p>
            <a:r>
              <a:rPr lang="en-US" dirty="0"/>
              <a:t>	</a:t>
            </a:r>
            <a:r>
              <a:rPr lang="en-US" dirty="0" smtClean="0"/>
              <a:t>	3) Ramirez had testosterone from an artificial source</a:t>
            </a:r>
          </a:p>
          <a:p>
            <a:r>
              <a:rPr lang="en-US" dirty="0" smtClean="0"/>
              <a:t>		4) Ramirez used the drug </a:t>
            </a:r>
            <a:r>
              <a:rPr lang="en-US" dirty="0" err="1" smtClean="0"/>
              <a:t>hCG</a:t>
            </a:r>
            <a:endParaRPr lang="en-US" dirty="0" smtClean="0"/>
          </a:p>
          <a:p>
            <a:r>
              <a:rPr lang="en-US" dirty="0"/>
              <a:t>	</a:t>
            </a:r>
            <a:r>
              <a:rPr lang="en-US" dirty="0" smtClean="0"/>
              <a:t>	5) Ramirez was suspended by Major League Baseball</a:t>
            </a:r>
          </a:p>
        </p:txBody>
      </p:sp>
      <p:sp>
        <p:nvSpPr>
          <p:cNvPr id="3" name="Title 2"/>
          <p:cNvSpPr>
            <a:spLocks noGrp="1"/>
          </p:cNvSpPr>
          <p:nvPr>
            <p:ph type="title"/>
          </p:nvPr>
        </p:nvSpPr>
        <p:spPr/>
        <p:txBody>
          <a:bodyPr/>
          <a:lstStyle/>
          <a:p>
            <a:pPr algn="ctr"/>
            <a:r>
              <a:rPr lang="en-US" dirty="0" smtClean="0"/>
              <a:t>Modeling Events</a:t>
            </a:r>
            <a:endParaRPr lang="en-US" dirty="0"/>
          </a:p>
        </p:txBody>
      </p:sp>
      <p:sp>
        <p:nvSpPr>
          <p:cNvPr id="9" name="TextBox 8"/>
          <p:cNvSpPr txBox="1"/>
          <p:nvPr/>
        </p:nvSpPr>
        <p:spPr>
          <a:xfrm>
            <a:off x="572672" y="3060294"/>
            <a:ext cx="7967543" cy="3477875"/>
          </a:xfrm>
          <a:prstGeom prst="rect">
            <a:avLst/>
          </a:prstGeom>
          <a:noFill/>
          <a:ln>
            <a:solidFill>
              <a:srgbClr val="3366FF"/>
            </a:solidFill>
          </a:ln>
        </p:spPr>
        <p:txBody>
          <a:bodyPr wrap="square" rtlCol="0">
            <a:spAutoFit/>
          </a:bodyPr>
          <a:lstStyle/>
          <a:p>
            <a:pPr algn="just"/>
            <a:r>
              <a:rPr lang="en-US" sz="1000" dirty="0"/>
              <a:t> Manny Ramirez joined a growing lineup of All-Stars linked to drugs Thursday, with the dreadlocked slugger banished for 50 games by a sport that cannot shake free from scandal.</a:t>
            </a:r>
          </a:p>
          <a:p>
            <a:pPr algn="just"/>
            <a:endParaRPr lang="en-US" sz="1000" dirty="0"/>
          </a:p>
          <a:p>
            <a:pPr algn="just"/>
            <a:r>
              <a:rPr lang="en-US" sz="1000" dirty="0"/>
              <a:t>The Los Angeles Dodgers star said he did not take steroids and was prescribed medication by a doctor that contained a banned substance.</a:t>
            </a:r>
          </a:p>
          <a:p>
            <a:pPr algn="just"/>
            <a:endParaRPr lang="en-US" sz="1000" dirty="0"/>
          </a:p>
          <a:p>
            <a:pPr algn="just"/>
            <a:r>
              <a:rPr lang="en-US" sz="1000" dirty="0"/>
              <a:t>"It's a dark day for baseball and certainly for this organization," Dodgers general manager Ned </a:t>
            </a:r>
            <a:r>
              <a:rPr lang="en-US" sz="1000" dirty="0" err="1"/>
              <a:t>Colletti</a:t>
            </a:r>
            <a:r>
              <a:rPr lang="en-US" sz="1000" dirty="0"/>
              <a:t> told reporters on the field at Dodger Stadium. "This organization will never condone anything that isn't clean."</a:t>
            </a:r>
          </a:p>
          <a:p>
            <a:pPr algn="just"/>
            <a:endParaRPr lang="en-US" sz="1000" dirty="0"/>
          </a:p>
          <a:p>
            <a:pPr algn="just"/>
            <a:r>
              <a:rPr lang="en-US" sz="1000" dirty="0"/>
              <a:t>The commissioner's office didn't announce the specific violation by the 36-year-old outfielder, who apologized to the Dodgers and fans for "this whole situation."</a:t>
            </a:r>
          </a:p>
          <a:p>
            <a:pPr algn="just"/>
            <a:endParaRPr lang="en-US" sz="1000" dirty="0"/>
          </a:p>
          <a:p>
            <a:pPr algn="just"/>
            <a:r>
              <a:rPr lang="en-US" sz="1000" dirty="0"/>
              <a:t>However, testing by Major League Baseball showed that Ramirez had testosterone in his body that was not natural and came from an artificial source, two people with knowledge of the case told ESPN's Mark Fainaru-Wada and T.J. Quinn. The sources said that in addition to the artificial testosterone, Ramirez was identified as using the female fertility drug human chorionic gonadotropin, or </a:t>
            </a:r>
            <a:r>
              <a:rPr lang="en-US" sz="1000" dirty="0" err="1"/>
              <a:t>hCG</a:t>
            </a:r>
            <a:r>
              <a:rPr lang="en-US" sz="1000" dirty="0"/>
              <a:t>.</a:t>
            </a:r>
          </a:p>
          <a:p>
            <a:pPr algn="just"/>
            <a:endParaRPr lang="en-US" sz="1000" dirty="0"/>
          </a:p>
          <a:p>
            <a:pPr algn="just"/>
            <a:r>
              <a:rPr lang="en-US" sz="1000" dirty="0"/>
              <a:t>The sources said Ramirez was suspended for using </a:t>
            </a:r>
            <a:r>
              <a:rPr lang="en-US" sz="1000" dirty="0" err="1"/>
              <a:t>hCG</a:t>
            </a:r>
            <a:r>
              <a:rPr lang="en-US" sz="1000" dirty="0"/>
              <a:t> because baseball had documentation to prove his use of the drug. A Major League Baseball source said Ramirez's representatives indicated they would fight a suspension for using artificial testosterone.</a:t>
            </a:r>
          </a:p>
          <a:p>
            <a:pPr algn="just"/>
            <a:endParaRPr lang="en-US" sz="1000" dirty="0"/>
          </a:p>
          <a:p>
            <a:pPr algn="just"/>
            <a:r>
              <a:rPr lang="en-US" sz="1000" dirty="0"/>
              <a:t>Ramirez, in a statement issued by the players' union, said: "Recently, I saw a physician for a personal health issue. He gave me a medication, not a steroid, which he thought was OK to give </a:t>
            </a:r>
            <a:r>
              <a:rPr lang="en-US" sz="1000" dirty="0" smtClean="0"/>
              <a:t>me.</a:t>
            </a:r>
          </a:p>
          <a:p>
            <a:pPr algn="just"/>
            <a:r>
              <a:rPr lang="en-US" sz="1000" dirty="0" smtClean="0"/>
              <a:t>…</a:t>
            </a:r>
            <a:endParaRPr lang="en-US" sz="1000" dirty="0"/>
          </a:p>
        </p:txBody>
      </p:sp>
      <p:sp>
        <p:nvSpPr>
          <p:cNvPr id="10" name="TextBox 9"/>
          <p:cNvSpPr txBox="1"/>
          <p:nvPr/>
        </p:nvSpPr>
        <p:spPr>
          <a:xfrm>
            <a:off x="489857" y="1105745"/>
            <a:ext cx="8050358" cy="400110"/>
          </a:xfrm>
          <a:prstGeom prst="rect">
            <a:avLst/>
          </a:prstGeom>
          <a:noFill/>
        </p:spPr>
        <p:txBody>
          <a:bodyPr wrap="square" rtlCol="0">
            <a:spAutoFit/>
          </a:bodyPr>
          <a:lstStyle/>
          <a:p>
            <a:pPr algn="ctr"/>
            <a:r>
              <a:rPr lang="en-US" sz="2000" b="1" dirty="0"/>
              <a:t>What are the salient pieces of information in this document?</a:t>
            </a:r>
          </a:p>
        </p:txBody>
      </p:sp>
    </p:spTree>
    <p:extLst>
      <p:ext uri="{BB962C8B-B14F-4D97-AF65-F5344CB8AC3E}">
        <p14:creationId xmlns:p14="http://schemas.microsoft.com/office/powerpoint/2010/main" val="579818843"/>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72671" y="1569552"/>
            <a:ext cx="7967543" cy="923330"/>
          </a:xfrm>
          <a:prstGeom prst="rect">
            <a:avLst/>
          </a:prstGeom>
          <a:noFill/>
        </p:spPr>
        <p:txBody>
          <a:bodyPr wrap="square" rtlCol="0">
            <a:spAutoFit/>
          </a:bodyPr>
          <a:lstStyle/>
          <a:p>
            <a:r>
              <a:rPr lang="en-US" dirty="0" smtClean="0"/>
              <a:t>   		</a:t>
            </a:r>
            <a:r>
              <a:rPr lang="en-US" b="1" dirty="0" smtClean="0"/>
              <a:t>Key Actors:</a:t>
            </a:r>
            <a:r>
              <a:rPr lang="en-US" dirty="0" smtClean="0"/>
              <a:t>		Manny Ramirez, Dodges, MLB, …</a:t>
            </a:r>
          </a:p>
          <a:p>
            <a:r>
              <a:rPr lang="en-US" dirty="0" smtClean="0"/>
              <a:t>   		</a:t>
            </a:r>
            <a:r>
              <a:rPr lang="en-US" b="1" dirty="0" smtClean="0"/>
              <a:t>Key Actions:</a:t>
            </a:r>
            <a:r>
              <a:rPr lang="en-US" dirty="0" smtClean="0"/>
              <a:t>	suspended by, suspended for, used drug, …</a:t>
            </a:r>
          </a:p>
          <a:p>
            <a:r>
              <a:rPr lang="en-US" dirty="0"/>
              <a:t>	</a:t>
            </a:r>
            <a:r>
              <a:rPr lang="en-US" dirty="0" smtClean="0"/>
              <a:t>	</a:t>
            </a:r>
          </a:p>
        </p:txBody>
      </p:sp>
      <p:sp>
        <p:nvSpPr>
          <p:cNvPr id="3" name="Title 2"/>
          <p:cNvSpPr>
            <a:spLocks noGrp="1"/>
          </p:cNvSpPr>
          <p:nvPr>
            <p:ph type="title"/>
          </p:nvPr>
        </p:nvSpPr>
        <p:spPr/>
        <p:txBody>
          <a:bodyPr/>
          <a:lstStyle/>
          <a:p>
            <a:pPr algn="ctr"/>
            <a:r>
              <a:rPr lang="en-US" dirty="0" smtClean="0"/>
              <a:t>Modeling Events</a:t>
            </a:r>
            <a:endParaRPr lang="en-US" dirty="0"/>
          </a:p>
        </p:txBody>
      </p:sp>
      <p:sp>
        <p:nvSpPr>
          <p:cNvPr id="9" name="TextBox 8"/>
          <p:cNvSpPr txBox="1"/>
          <p:nvPr/>
        </p:nvSpPr>
        <p:spPr>
          <a:xfrm>
            <a:off x="572672" y="3060294"/>
            <a:ext cx="7967543" cy="3477875"/>
          </a:xfrm>
          <a:prstGeom prst="rect">
            <a:avLst/>
          </a:prstGeom>
          <a:noFill/>
          <a:ln>
            <a:solidFill>
              <a:srgbClr val="3366FF"/>
            </a:solidFill>
          </a:ln>
        </p:spPr>
        <p:txBody>
          <a:bodyPr wrap="square" rtlCol="0">
            <a:spAutoFit/>
          </a:bodyPr>
          <a:lstStyle/>
          <a:p>
            <a:pPr algn="just"/>
            <a:r>
              <a:rPr lang="en-US" sz="1000" dirty="0"/>
              <a:t> Manny Ramirez joined a growing lineup of All-Stars linked to drugs Thursday, with the dreadlocked slugger banished for 50 games by a sport that cannot shake free from scandal.</a:t>
            </a:r>
          </a:p>
          <a:p>
            <a:pPr algn="just"/>
            <a:endParaRPr lang="en-US" sz="1000" dirty="0"/>
          </a:p>
          <a:p>
            <a:pPr algn="just"/>
            <a:r>
              <a:rPr lang="en-US" sz="1000" dirty="0"/>
              <a:t>The Los Angeles Dodgers star said he did not take steroids and was prescribed medication by a doctor that contained a banned substance.</a:t>
            </a:r>
          </a:p>
          <a:p>
            <a:pPr algn="just"/>
            <a:endParaRPr lang="en-US" sz="1000" dirty="0"/>
          </a:p>
          <a:p>
            <a:pPr algn="just"/>
            <a:r>
              <a:rPr lang="en-US" sz="1000" dirty="0"/>
              <a:t>"It's a dark day for baseball and certainly for this organization," Dodgers general manager Ned </a:t>
            </a:r>
            <a:r>
              <a:rPr lang="en-US" sz="1000" dirty="0" err="1"/>
              <a:t>Colletti</a:t>
            </a:r>
            <a:r>
              <a:rPr lang="en-US" sz="1000" dirty="0"/>
              <a:t> told reporters on the field at Dodger Stadium. "This organization will never condone anything that isn't clean."</a:t>
            </a:r>
          </a:p>
          <a:p>
            <a:pPr algn="just"/>
            <a:endParaRPr lang="en-US" sz="1000" dirty="0"/>
          </a:p>
          <a:p>
            <a:pPr algn="just"/>
            <a:r>
              <a:rPr lang="en-US" sz="1000" dirty="0"/>
              <a:t>The commissioner's office didn't announce the specific violation by the 36-year-old outfielder, who apologized to the Dodgers and fans for "this whole situation."</a:t>
            </a:r>
          </a:p>
          <a:p>
            <a:pPr algn="just"/>
            <a:endParaRPr lang="en-US" sz="1000" dirty="0"/>
          </a:p>
          <a:p>
            <a:pPr algn="just"/>
            <a:r>
              <a:rPr lang="en-US" sz="1000" dirty="0"/>
              <a:t>However, testing by Major League Baseball showed that Ramirez had testosterone in his body that was not natural and came from an artificial source, two people with knowledge of the case told ESPN's Mark Fainaru-Wada and T.J. Quinn. The sources said that in addition to the artificial testosterone, Ramirez was identified as using the female fertility drug human chorionic gonadotropin, or </a:t>
            </a:r>
            <a:r>
              <a:rPr lang="en-US" sz="1000" dirty="0" err="1"/>
              <a:t>hCG</a:t>
            </a:r>
            <a:r>
              <a:rPr lang="en-US" sz="1000" dirty="0"/>
              <a:t>.</a:t>
            </a:r>
          </a:p>
          <a:p>
            <a:pPr algn="just"/>
            <a:endParaRPr lang="en-US" sz="1000" dirty="0"/>
          </a:p>
          <a:p>
            <a:pPr algn="just"/>
            <a:r>
              <a:rPr lang="en-US" sz="1000" dirty="0"/>
              <a:t>The sources said Ramirez was suspended for using </a:t>
            </a:r>
            <a:r>
              <a:rPr lang="en-US" sz="1000" dirty="0" err="1"/>
              <a:t>hCG</a:t>
            </a:r>
            <a:r>
              <a:rPr lang="en-US" sz="1000" dirty="0"/>
              <a:t> because baseball had documentation to prove his use of the drug. A Major League Baseball source said Ramirez's representatives indicated they would fight a suspension for using artificial testosterone.</a:t>
            </a:r>
          </a:p>
          <a:p>
            <a:pPr algn="just"/>
            <a:endParaRPr lang="en-US" sz="1000" dirty="0"/>
          </a:p>
          <a:p>
            <a:pPr algn="just"/>
            <a:r>
              <a:rPr lang="en-US" sz="1000" dirty="0"/>
              <a:t>Ramirez, in a statement issued by the players' union, said: "Recently, I saw a physician for a personal health issue. He gave me a medication, not a steroid, which he thought was OK to give </a:t>
            </a:r>
            <a:r>
              <a:rPr lang="en-US" sz="1000" dirty="0" smtClean="0"/>
              <a:t>me.</a:t>
            </a:r>
          </a:p>
          <a:p>
            <a:pPr algn="just"/>
            <a:r>
              <a:rPr lang="en-US" sz="1000" dirty="0" smtClean="0"/>
              <a:t>…</a:t>
            </a:r>
            <a:endParaRPr lang="en-US" sz="1000" dirty="0"/>
          </a:p>
        </p:txBody>
      </p:sp>
      <p:sp>
        <p:nvSpPr>
          <p:cNvPr id="10" name="TextBox 9"/>
          <p:cNvSpPr txBox="1"/>
          <p:nvPr/>
        </p:nvSpPr>
        <p:spPr>
          <a:xfrm>
            <a:off x="489857" y="1105745"/>
            <a:ext cx="8050358" cy="400110"/>
          </a:xfrm>
          <a:prstGeom prst="rect">
            <a:avLst/>
          </a:prstGeom>
          <a:noFill/>
        </p:spPr>
        <p:txBody>
          <a:bodyPr wrap="square" rtlCol="0">
            <a:spAutoFit/>
          </a:bodyPr>
          <a:lstStyle/>
          <a:p>
            <a:pPr algn="ctr"/>
            <a:r>
              <a:rPr lang="en-US" sz="2000" b="1" dirty="0"/>
              <a:t>What are the salient pieces of information in this document?</a:t>
            </a:r>
          </a:p>
        </p:txBody>
      </p:sp>
    </p:spTree>
    <p:extLst>
      <p:ext uri="{BB962C8B-B14F-4D97-AF65-F5344CB8AC3E}">
        <p14:creationId xmlns:p14="http://schemas.microsoft.com/office/powerpoint/2010/main" val="697357944"/>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Modeling Events</a:t>
            </a:r>
            <a:endParaRPr lang="en-US" dirty="0"/>
          </a:p>
        </p:txBody>
      </p:sp>
      <p:sp>
        <p:nvSpPr>
          <p:cNvPr id="13" name="TextBox 12"/>
          <p:cNvSpPr txBox="1"/>
          <p:nvPr/>
        </p:nvSpPr>
        <p:spPr>
          <a:xfrm>
            <a:off x="489857" y="1105745"/>
            <a:ext cx="8050358" cy="400110"/>
          </a:xfrm>
          <a:prstGeom prst="rect">
            <a:avLst/>
          </a:prstGeom>
          <a:noFill/>
        </p:spPr>
        <p:txBody>
          <a:bodyPr wrap="square" rtlCol="0">
            <a:spAutoFit/>
          </a:bodyPr>
          <a:lstStyle/>
          <a:p>
            <a:pPr algn="ctr"/>
            <a:r>
              <a:rPr lang="en-US" sz="2000" dirty="0" smtClean="0"/>
              <a:t>What can current information extraction systems do currently?</a:t>
            </a:r>
            <a:endParaRPr lang="en-US" sz="2000" dirty="0"/>
          </a:p>
        </p:txBody>
      </p:sp>
      <p:sp>
        <p:nvSpPr>
          <p:cNvPr id="14" name="TextBox 13"/>
          <p:cNvSpPr txBox="1"/>
          <p:nvPr/>
        </p:nvSpPr>
        <p:spPr>
          <a:xfrm>
            <a:off x="672262" y="2117389"/>
            <a:ext cx="4770595" cy="4708981"/>
          </a:xfrm>
          <a:prstGeom prst="rect">
            <a:avLst/>
          </a:prstGeom>
          <a:noFill/>
          <a:ln>
            <a:solidFill>
              <a:srgbClr val="3366FF"/>
            </a:solidFill>
          </a:ln>
        </p:spPr>
        <p:txBody>
          <a:bodyPr wrap="square" rtlCol="0">
            <a:spAutoFit/>
          </a:bodyPr>
          <a:lstStyle/>
          <a:p>
            <a:pPr algn="just"/>
            <a:r>
              <a:rPr lang="en-US" sz="1000" b="1" dirty="0"/>
              <a:t> </a:t>
            </a:r>
            <a:r>
              <a:rPr lang="en-US" sz="1000" b="1" dirty="0">
                <a:solidFill>
                  <a:srgbClr val="3366FF"/>
                </a:solidFill>
              </a:rPr>
              <a:t>Manny Ramirez</a:t>
            </a:r>
            <a:r>
              <a:rPr lang="en-US" sz="1000" dirty="0"/>
              <a:t> joined a growing lineup of All-Stars linked to drugs </a:t>
            </a:r>
            <a:r>
              <a:rPr lang="en-US" sz="1000" b="1" dirty="0">
                <a:solidFill>
                  <a:srgbClr val="FF0000"/>
                </a:solidFill>
              </a:rPr>
              <a:t>Thursday</a:t>
            </a:r>
            <a:r>
              <a:rPr lang="en-US" sz="1000" dirty="0"/>
              <a:t>, with the dreadlocked slugger banished for 50 games by a sport that cannot shake free from scandal.</a:t>
            </a:r>
          </a:p>
          <a:p>
            <a:pPr algn="just"/>
            <a:endParaRPr lang="en-US" sz="1000" dirty="0"/>
          </a:p>
          <a:p>
            <a:pPr algn="just"/>
            <a:r>
              <a:rPr lang="en-US" sz="1000" dirty="0"/>
              <a:t>The </a:t>
            </a:r>
            <a:r>
              <a:rPr lang="en-US" sz="1000" b="1" dirty="0">
                <a:solidFill>
                  <a:srgbClr val="008000"/>
                </a:solidFill>
              </a:rPr>
              <a:t>Los Angeles Dodgers</a:t>
            </a:r>
            <a:r>
              <a:rPr lang="en-US" sz="1000" b="1" dirty="0"/>
              <a:t> </a:t>
            </a:r>
            <a:r>
              <a:rPr lang="en-US" sz="1000" dirty="0"/>
              <a:t>star said he did not take steroids and was prescribed medication by a doctor that contained a banned substance.</a:t>
            </a:r>
          </a:p>
          <a:p>
            <a:pPr algn="just"/>
            <a:endParaRPr lang="en-US" sz="1000" dirty="0"/>
          </a:p>
          <a:p>
            <a:pPr algn="just"/>
            <a:r>
              <a:rPr lang="en-US" sz="1000" dirty="0"/>
              <a:t>"It's a dark day for baseball and certainly for this organization," </a:t>
            </a:r>
            <a:r>
              <a:rPr lang="en-US" sz="1000" b="1" dirty="0">
                <a:solidFill>
                  <a:srgbClr val="3366FF"/>
                </a:solidFill>
              </a:rPr>
              <a:t>Dodgers</a:t>
            </a:r>
            <a:r>
              <a:rPr lang="en-US" sz="1000" dirty="0">
                <a:solidFill>
                  <a:srgbClr val="3366FF"/>
                </a:solidFill>
              </a:rPr>
              <a:t> </a:t>
            </a:r>
            <a:r>
              <a:rPr lang="en-US" sz="1000" dirty="0"/>
              <a:t>general manager </a:t>
            </a:r>
            <a:r>
              <a:rPr lang="en-US" sz="1000" b="1" dirty="0">
                <a:solidFill>
                  <a:srgbClr val="3366FF"/>
                </a:solidFill>
              </a:rPr>
              <a:t>Ned </a:t>
            </a:r>
            <a:r>
              <a:rPr lang="en-US" sz="1000" b="1" dirty="0" err="1">
                <a:solidFill>
                  <a:srgbClr val="3366FF"/>
                </a:solidFill>
              </a:rPr>
              <a:t>Colletti</a:t>
            </a:r>
            <a:r>
              <a:rPr lang="en-US" sz="1000" dirty="0"/>
              <a:t> told reporters on the field at </a:t>
            </a:r>
            <a:r>
              <a:rPr lang="en-US" sz="1000" b="1" dirty="0">
                <a:solidFill>
                  <a:srgbClr val="800000"/>
                </a:solidFill>
              </a:rPr>
              <a:t>Dodger Stadium</a:t>
            </a:r>
            <a:r>
              <a:rPr lang="en-US" sz="1000" dirty="0"/>
              <a:t>. "This organization will never condone anything that isn't clean."</a:t>
            </a:r>
          </a:p>
          <a:p>
            <a:pPr algn="just"/>
            <a:endParaRPr lang="en-US" sz="1000" dirty="0"/>
          </a:p>
          <a:p>
            <a:pPr algn="just"/>
            <a:r>
              <a:rPr lang="en-US" sz="1000" dirty="0"/>
              <a:t>The commissioner's office didn't announce the specific violation by the 36-year-old outfielder, who apologized to the </a:t>
            </a:r>
            <a:r>
              <a:rPr lang="en-US" sz="1000" b="1" dirty="0">
                <a:solidFill>
                  <a:srgbClr val="008000"/>
                </a:solidFill>
              </a:rPr>
              <a:t>Dodgers</a:t>
            </a:r>
            <a:r>
              <a:rPr lang="en-US" sz="1000" dirty="0"/>
              <a:t> and fans for "this whole situation."</a:t>
            </a:r>
          </a:p>
          <a:p>
            <a:pPr algn="just"/>
            <a:endParaRPr lang="en-US" sz="1000" dirty="0"/>
          </a:p>
          <a:p>
            <a:pPr algn="just"/>
            <a:r>
              <a:rPr lang="en-US" sz="1000" dirty="0"/>
              <a:t>However, testing by </a:t>
            </a:r>
            <a:r>
              <a:rPr lang="en-US" sz="1000" b="1" dirty="0">
                <a:solidFill>
                  <a:srgbClr val="008000"/>
                </a:solidFill>
              </a:rPr>
              <a:t>Major League Baseball</a:t>
            </a:r>
            <a:r>
              <a:rPr lang="en-US" sz="1000" dirty="0"/>
              <a:t> showed that </a:t>
            </a:r>
            <a:r>
              <a:rPr lang="en-US" sz="1000" b="1" dirty="0">
                <a:solidFill>
                  <a:srgbClr val="3366FF"/>
                </a:solidFill>
              </a:rPr>
              <a:t>Ramirez</a:t>
            </a:r>
            <a:r>
              <a:rPr lang="en-US" sz="1000" dirty="0"/>
              <a:t> had testosterone in his body that was not natural and came from an artificial source, two people with knowledge of the case told </a:t>
            </a:r>
            <a:r>
              <a:rPr lang="en-US" sz="1000" b="1" dirty="0">
                <a:solidFill>
                  <a:srgbClr val="008000"/>
                </a:solidFill>
              </a:rPr>
              <a:t>ESPN</a:t>
            </a:r>
            <a:r>
              <a:rPr lang="en-US" sz="1000" dirty="0"/>
              <a:t>'s </a:t>
            </a:r>
            <a:r>
              <a:rPr lang="en-US" sz="1000" b="1" dirty="0">
                <a:solidFill>
                  <a:srgbClr val="3366FF"/>
                </a:solidFill>
              </a:rPr>
              <a:t>Mark Fainaru-Wada</a:t>
            </a:r>
            <a:r>
              <a:rPr lang="en-US" sz="1000" dirty="0"/>
              <a:t> and </a:t>
            </a:r>
            <a:r>
              <a:rPr lang="en-US" sz="1000" b="1" dirty="0">
                <a:solidFill>
                  <a:srgbClr val="3366FF"/>
                </a:solidFill>
              </a:rPr>
              <a:t>T.J. Quinn</a:t>
            </a:r>
            <a:r>
              <a:rPr lang="en-US" sz="1000" dirty="0"/>
              <a:t>. The sources said that in addition to the artificial testosterone, </a:t>
            </a:r>
            <a:r>
              <a:rPr lang="en-US" sz="1000" b="1" dirty="0">
                <a:solidFill>
                  <a:srgbClr val="3366FF"/>
                </a:solidFill>
              </a:rPr>
              <a:t>Ramirez</a:t>
            </a:r>
            <a:r>
              <a:rPr lang="en-US" sz="1000" dirty="0">
                <a:solidFill>
                  <a:srgbClr val="3366FF"/>
                </a:solidFill>
              </a:rPr>
              <a:t> </a:t>
            </a:r>
            <a:r>
              <a:rPr lang="en-US" sz="1000" dirty="0"/>
              <a:t>was identified as using the female fertility drug human chorionic gonadotropin, or </a:t>
            </a:r>
            <a:r>
              <a:rPr lang="en-US" sz="1000" dirty="0" err="1"/>
              <a:t>hCG</a:t>
            </a:r>
            <a:r>
              <a:rPr lang="en-US" sz="1000" dirty="0"/>
              <a:t>.</a:t>
            </a:r>
          </a:p>
          <a:p>
            <a:pPr algn="just"/>
            <a:endParaRPr lang="en-US" sz="1000" dirty="0"/>
          </a:p>
          <a:p>
            <a:pPr algn="just"/>
            <a:r>
              <a:rPr lang="en-US" sz="1000" dirty="0"/>
              <a:t>The sources said </a:t>
            </a:r>
            <a:r>
              <a:rPr lang="en-US" sz="1000" b="1" dirty="0">
                <a:solidFill>
                  <a:srgbClr val="3366FF"/>
                </a:solidFill>
              </a:rPr>
              <a:t>Ramirez</a:t>
            </a:r>
            <a:r>
              <a:rPr lang="en-US" sz="1000" dirty="0"/>
              <a:t> was suspended for using </a:t>
            </a:r>
            <a:r>
              <a:rPr lang="en-US" sz="1000" dirty="0" err="1"/>
              <a:t>hCG</a:t>
            </a:r>
            <a:r>
              <a:rPr lang="en-US" sz="1000" dirty="0"/>
              <a:t> because baseball had documentation to prove his use of the drug. A </a:t>
            </a:r>
            <a:r>
              <a:rPr lang="en-US" sz="1000" b="1" dirty="0">
                <a:solidFill>
                  <a:srgbClr val="008000"/>
                </a:solidFill>
              </a:rPr>
              <a:t>Major League Baseball </a:t>
            </a:r>
            <a:r>
              <a:rPr lang="en-US" sz="1000" dirty="0"/>
              <a:t>source said Ramirez's representatives indicated they would fight a suspension for using artificial testosterone.</a:t>
            </a:r>
          </a:p>
          <a:p>
            <a:pPr algn="just"/>
            <a:endParaRPr lang="en-US" sz="1000" dirty="0"/>
          </a:p>
          <a:p>
            <a:pPr algn="just"/>
            <a:r>
              <a:rPr lang="en-US" sz="1000" b="1" dirty="0">
                <a:solidFill>
                  <a:srgbClr val="3366FF"/>
                </a:solidFill>
              </a:rPr>
              <a:t>Ramirez</a:t>
            </a:r>
            <a:r>
              <a:rPr lang="en-US" sz="1000" dirty="0"/>
              <a:t>, in a statement issued by the </a:t>
            </a:r>
            <a:r>
              <a:rPr lang="en-US" sz="1000" b="1" dirty="0">
                <a:solidFill>
                  <a:srgbClr val="008000"/>
                </a:solidFill>
              </a:rPr>
              <a:t>players' union</a:t>
            </a:r>
            <a:r>
              <a:rPr lang="en-US" sz="1000" dirty="0"/>
              <a:t>, said: "Recently, I saw a physician for a personal health issue. He gave me a medication, not a steroid, which he thought was OK to give </a:t>
            </a:r>
            <a:r>
              <a:rPr lang="en-US" sz="1000" dirty="0" smtClean="0"/>
              <a:t>me.</a:t>
            </a:r>
          </a:p>
          <a:p>
            <a:pPr algn="just"/>
            <a:r>
              <a:rPr lang="en-US" sz="1000" dirty="0" smtClean="0"/>
              <a:t>…</a:t>
            </a:r>
            <a:endParaRPr lang="en-US" sz="1000" dirty="0"/>
          </a:p>
        </p:txBody>
      </p:sp>
      <p:sp>
        <p:nvSpPr>
          <p:cNvPr id="15" name="TextBox 14"/>
          <p:cNvSpPr txBox="1"/>
          <p:nvPr/>
        </p:nvSpPr>
        <p:spPr>
          <a:xfrm>
            <a:off x="5589528" y="2143110"/>
            <a:ext cx="3050275" cy="4185761"/>
          </a:xfrm>
          <a:prstGeom prst="rect">
            <a:avLst/>
          </a:prstGeom>
          <a:ln>
            <a:noFill/>
          </a:ln>
        </p:spPr>
        <p:style>
          <a:lnRef idx="2">
            <a:schemeClr val="accent3"/>
          </a:lnRef>
          <a:fillRef idx="1">
            <a:schemeClr val="lt1"/>
          </a:fillRef>
          <a:effectRef idx="0">
            <a:schemeClr val="accent3"/>
          </a:effectRef>
          <a:fontRef idx="minor">
            <a:schemeClr val="dk1"/>
          </a:fontRef>
        </p:style>
        <p:txBody>
          <a:bodyPr wrap="square" rtlCol="0">
            <a:spAutoFit/>
          </a:bodyPr>
          <a:lstStyle/>
          <a:p>
            <a:r>
              <a:rPr lang="en-US" sz="1400" b="1" dirty="0" smtClean="0">
                <a:solidFill>
                  <a:srgbClr val="3366FF"/>
                </a:solidFill>
              </a:rPr>
              <a:t>Persons</a:t>
            </a:r>
            <a:endParaRPr lang="en-US" sz="1400" dirty="0" smtClean="0"/>
          </a:p>
          <a:p>
            <a:r>
              <a:rPr lang="en-US" sz="1400" dirty="0" smtClean="0"/>
              <a:t>	Manny Ramirez</a:t>
            </a:r>
          </a:p>
          <a:p>
            <a:r>
              <a:rPr lang="en-US" sz="1400" dirty="0" smtClean="0"/>
              <a:t>	Ramirez</a:t>
            </a:r>
          </a:p>
          <a:p>
            <a:r>
              <a:rPr lang="en-US" sz="1400" dirty="0" smtClean="0"/>
              <a:t>	Ned </a:t>
            </a:r>
            <a:r>
              <a:rPr lang="en-US" sz="1400" dirty="0" err="1" smtClean="0"/>
              <a:t>Colletti</a:t>
            </a:r>
            <a:endParaRPr lang="en-US" sz="1400" dirty="0" smtClean="0"/>
          </a:p>
          <a:p>
            <a:r>
              <a:rPr lang="en-US" sz="1400" dirty="0" smtClean="0"/>
              <a:t>	Mark Fainaru-Wada</a:t>
            </a:r>
          </a:p>
          <a:p>
            <a:r>
              <a:rPr lang="en-US" sz="1400" dirty="0" smtClean="0"/>
              <a:t>	</a:t>
            </a:r>
            <a:r>
              <a:rPr lang="en-US" sz="1400" dirty="0" err="1" smtClean="0"/>
              <a:t>T.J.Quinn</a:t>
            </a:r>
            <a:endParaRPr lang="en-US" sz="1400" dirty="0"/>
          </a:p>
          <a:p>
            <a:endParaRPr lang="en-US" sz="1400" dirty="0"/>
          </a:p>
          <a:p>
            <a:r>
              <a:rPr lang="en-US" sz="1400" b="1" dirty="0" smtClean="0">
                <a:solidFill>
                  <a:srgbClr val="008000"/>
                </a:solidFill>
              </a:rPr>
              <a:t>Organizations</a:t>
            </a:r>
            <a:r>
              <a:rPr lang="en-US" sz="1400" dirty="0" smtClean="0"/>
              <a:t>	</a:t>
            </a:r>
          </a:p>
          <a:p>
            <a:r>
              <a:rPr lang="en-US" sz="1400" dirty="0" smtClean="0"/>
              <a:t>	Los Angeles Dodgers</a:t>
            </a:r>
          </a:p>
          <a:p>
            <a:r>
              <a:rPr lang="en-US" sz="1400" dirty="0" smtClean="0"/>
              <a:t>	Dodgers</a:t>
            </a:r>
          </a:p>
          <a:p>
            <a:r>
              <a:rPr lang="en-US" sz="1400" dirty="0" smtClean="0"/>
              <a:t>	ESPN</a:t>
            </a:r>
          </a:p>
          <a:p>
            <a:r>
              <a:rPr lang="en-US" sz="1400" dirty="0" smtClean="0"/>
              <a:t>	Major League Baseball</a:t>
            </a:r>
            <a:endParaRPr lang="en-US" sz="1400" dirty="0"/>
          </a:p>
          <a:p>
            <a:r>
              <a:rPr lang="en-US" sz="1400" dirty="0" smtClean="0"/>
              <a:t>	players’ union	</a:t>
            </a:r>
          </a:p>
          <a:p>
            <a:endParaRPr lang="en-US" sz="1400" dirty="0" smtClean="0"/>
          </a:p>
          <a:p>
            <a:r>
              <a:rPr lang="en-US" sz="1400" b="1" dirty="0" smtClean="0">
                <a:solidFill>
                  <a:srgbClr val="800000"/>
                </a:solidFill>
              </a:rPr>
              <a:t>Location</a:t>
            </a:r>
          </a:p>
          <a:p>
            <a:r>
              <a:rPr lang="en-US" sz="1400" dirty="0" smtClean="0"/>
              <a:t>	Dodger Stadium</a:t>
            </a:r>
          </a:p>
          <a:p>
            <a:endParaRPr lang="en-US" sz="1400" dirty="0" smtClean="0"/>
          </a:p>
          <a:p>
            <a:r>
              <a:rPr lang="en-US" sz="1400" b="1" dirty="0" smtClean="0">
                <a:solidFill>
                  <a:srgbClr val="FF0000"/>
                </a:solidFill>
              </a:rPr>
              <a:t>Date</a:t>
            </a:r>
          </a:p>
          <a:p>
            <a:r>
              <a:rPr lang="en-US" sz="1400" dirty="0" smtClean="0"/>
              <a:t>	Thursday</a:t>
            </a:r>
            <a:endParaRPr lang="en-US" sz="1400" dirty="0"/>
          </a:p>
        </p:txBody>
      </p:sp>
      <p:sp>
        <p:nvSpPr>
          <p:cNvPr id="3" name="TextBox 2"/>
          <p:cNvSpPr txBox="1"/>
          <p:nvPr/>
        </p:nvSpPr>
        <p:spPr>
          <a:xfrm>
            <a:off x="1201231" y="1639199"/>
            <a:ext cx="4241626" cy="369332"/>
          </a:xfrm>
          <a:prstGeom prst="rect">
            <a:avLst/>
          </a:prstGeom>
          <a:noFill/>
        </p:spPr>
        <p:txBody>
          <a:bodyPr wrap="square" rtlCol="0">
            <a:spAutoFit/>
          </a:bodyPr>
          <a:lstStyle/>
          <a:p>
            <a:pPr marL="285750" indent="-285750">
              <a:buFont typeface="Arial"/>
              <a:buChar char="•"/>
            </a:pPr>
            <a:r>
              <a:rPr lang="en-US" dirty="0" smtClean="0"/>
              <a:t>Extract entities mentioned in text.</a:t>
            </a:r>
            <a:endParaRPr lang="en-US" dirty="0"/>
          </a:p>
        </p:txBody>
      </p:sp>
    </p:spTree>
    <p:extLst>
      <p:ext uri="{BB962C8B-B14F-4D97-AF65-F5344CB8AC3E}">
        <p14:creationId xmlns:p14="http://schemas.microsoft.com/office/powerpoint/2010/main" val="3037964006"/>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338454409"/>
              </p:ext>
            </p:extLst>
          </p:nvPr>
        </p:nvGraphicFramePr>
        <p:xfrm>
          <a:off x="901504" y="2118952"/>
          <a:ext cx="8804929" cy="4683703"/>
        </p:xfrm>
        <a:graphic>
          <a:graphicData uri="http://schemas.openxmlformats.org/drawingml/2006/table">
            <a:tbl>
              <a:tblPr/>
              <a:tblGrid>
                <a:gridCol w="2872215"/>
                <a:gridCol w="2576285"/>
                <a:gridCol w="3356429"/>
              </a:tblGrid>
              <a:tr h="138727">
                <a:tc>
                  <a:txBody>
                    <a:bodyPr/>
                    <a:lstStyle/>
                    <a:p>
                      <a:pPr algn="l" fontAlgn="ctr"/>
                      <a:r>
                        <a:rPr lang="en-US" sz="1000" b="1" i="0" u="none" strike="noStrike" dirty="0">
                          <a:solidFill>
                            <a:srgbClr val="000000"/>
                          </a:solidFill>
                          <a:effectLst/>
                          <a:latin typeface="Arial"/>
                        </a:rPr>
                        <a:t>Argument 1</a:t>
                      </a:r>
                    </a:p>
                  </a:txBody>
                  <a:tcPr marL="9107" marR="9107" marT="9107" marB="0" anchor="ctr">
                    <a:lnL>
                      <a:noFill/>
                    </a:lnL>
                    <a:lnR>
                      <a:noFill/>
                    </a:lnR>
                    <a:lnT>
                      <a:noFill/>
                    </a:lnT>
                    <a:lnB>
                      <a:noFill/>
                    </a:lnB>
                  </a:tcPr>
                </a:tc>
                <a:tc>
                  <a:txBody>
                    <a:bodyPr/>
                    <a:lstStyle/>
                    <a:p>
                      <a:pPr algn="l" fontAlgn="ctr"/>
                      <a:r>
                        <a:rPr lang="en-US" sz="1000" b="1" i="0" u="none" strike="noStrike">
                          <a:solidFill>
                            <a:srgbClr val="000000"/>
                          </a:solidFill>
                          <a:effectLst/>
                          <a:latin typeface="Arial"/>
                        </a:rPr>
                        <a:t>Relation</a:t>
                      </a:r>
                    </a:p>
                  </a:txBody>
                  <a:tcPr marL="9107" marR="9107" marT="9107" marB="0" anchor="ctr">
                    <a:lnL>
                      <a:noFill/>
                    </a:lnL>
                    <a:lnR>
                      <a:noFill/>
                    </a:lnR>
                    <a:lnT>
                      <a:noFill/>
                    </a:lnT>
                    <a:lnB>
                      <a:noFill/>
                    </a:lnB>
                  </a:tcPr>
                </a:tc>
                <a:tc>
                  <a:txBody>
                    <a:bodyPr/>
                    <a:lstStyle/>
                    <a:p>
                      <a:pPr algn="l" fontAlgn="ctr"/>
                      <a:r>
                        <a:rPr lang="en-US" sz="1000" b="1" i="0" u="none" strike="noStrike">
                          <a:solidFill>
                            <a:srgbClr val="000000"/>
                          </a:solidFill>
                          <a:effectLst/>
                          <a:latin typeface="Arial"/>
                        </a:rPr>
                        <a:t>Argument 2(s)</a:t>
                      </a:r>
                    </a:p>
                  </a:txBody>
                  <a:tcPr marL="9107" marR="9107" marT="9107" marB="0" anchor="ctr">
                    <a:lnL>
                      <a:noFill/>
                    </a:lnL>
                    <a:lnR>
                      <a:noFill/>
                    </a:lnR>
                    <a:lnT>
                      <a:noFill/>
                    </a:lnT>
                    <a:lnB>
                      <a:noFill/>
                    </a:lnB>
                  </a:tcPr>
                </a:tc>
              </a:tr>
              <a:tr h="138727">
                <a:tc>
                  <a:txBody>
                    <a:bodyPr/>
                    <a:lstStyle/>
                    <a:p>
                      <a:pPr algn="l" fontAlgn="ctr"/>
                      <a:r>
                        <a:rPr lang="en-US" sz="1000" b="0" i="0" u="none" strike="noStrike" dirty="0">
                          <a:solidFill>
                            <a:srgbClr val="000000"/>
                          </a:solidFill>
                          <a:effectLst/>
                          <a:latin typeface="Arial"/>
                        </a:rPr>
                        <a:t>Manny Ramirez</a:t>
                      </a:r>
                    </a:p>
                  </a:txBody>
                  <a:tcPr marL="9107" marR="9107" marT="9107" marB="0" anchor="ctr">
                    <a:lnL>
                      <a:noFill/>
                    </a:lnL>
                    <a:lnR>
                      <a:noFill/>
                    </a:lnR>
                    <a:lnT>
                      <a:noFill/>
                    </a:lnT>
                    <a:lnB>
                      <a:noFill/>
                    </a:lnB>
                  </a:tcPr>
                </a:tc>
                <a:tc>
                  <a:txBody>
                    <a:bodyPr/>
                    <a:lstStyle/>
                    <a:p>
                      <a:pPr algn="l" fontAlgn="ctr"/>
                      <a:r>
                        <a:rPr lang="en-US" sz="1000" b="0" i="0" u="none" strike="noStrike">
                          <a:solidFill>
                            <a:srgbClr val="000000"/>
                          </a:solidFill>
                          <a:effectLst/>
                          <a:latin typeface="Arial"/>
                        </a:rPr>
                        <a:t>joined</a:t>
                      </a:r>
                    </a:p>
                  </a:txBody>
                  <a:tcPr marL="9107" marR="9107" marT="9107" marB="0" anchor="ctr">
                    <a:lnL>
                      <a:noFill/>
                    </a:lnL>
                    <a:lnR>
                      <a:noFill/>
                    </a:lnR>
                    <a:lnT>
                      <a:noFill/>
                    </a:lnT>
                    <a:lnB>
                      <a:noFill/>
                    </a:lnB>
                  </a:tcPr>
                </a:tc>
                <a:tc>
                  <a:txBody>
                    <a:bodyPr/>
                    <a:lstStyle/>
                    <a:p>
                      <a:pPr algn="l" fontAlgn="ctr"/>
                      <a:r>
                        <a:rPr lang="en-US" sz="1000" b="0" i="0" u="none" strike="noStrike">
                          <a:solidFill>
                            <a:srgbClr val="000000"/>
                          </a:solidFill>
                          <a:effectLst/>
                          <a:latin typeface="Arial"/>
                        </a:rPr>
                        <a:t>a growing lineup of All-Stars</a:t>
                      </a:r>
                    </a:p>
                  </a:txBody>
                  <a:tcPr marL="9107" marR="9107" marT="9107" marB="0" anchor="ctr">
                    <a:lnL>
                      <a:noFill/>
                    </a:lnL>
                    <a:lnR>
                      <a:noFill/>
                    </a:lnR>
                    <a:lnT>
                      <a:noFill/>
                    </a:lnT>
                    <a:lnB>
                      <a:noFill/>
                    </a:lnB>
                  </a:tcPr>
                </a:tc>
              </a:tr>
              <a:tr h="138727">
                <a:tc>
                  <a:txBody>
                    <a:bodyPr/>
                    <a:lstStyle/>
                    <a:p>
                      <a:pPr algn="l" fontAlgn="ctr"/>
                      <a:r>
                        <a:rPr lang="en-US" sz="1000" b="0" i="0" u="none" strike="noStrike" dirty="0">
                          <a:solidFill>
                            <a:srgbClr val="000000"/>
                          </a:solidFill>
                          <a:effectLst/>
                          <a:latin typeface="Arial"/>
                        </a:rPr>
                        <a:t>the dreadlocked slugger</a:t>
                      </a:r>
                    </a:p>
                  </a:txBody>
                  <a:tcPr marL="9107" marR="9107" marT="9107" marB="0" anchor="ctr">
                    <a:lnL>
                      <a:noFill/>
                    </a:lnL>
                    <a:lnR>
                      <a:noFill/>
                    </a:lnR>
                    <a:lnT>
                      <a:noFill/>
                    </a:lnT>
                    <a:lnB>
                      <a:noFill/>
                    </a:lnB>
                  </a:tcPr>
                </a:tc>
                <a:tc>
                  <a:txBody>
                    <a:bodyPr/>
                    <a:lstStyle/>
                    <a:p>
                      <a:pPr algn="l" fontAlgn="ctr"/>
                      <a:r>
                        <a:rPr lang="en-US" sz="1000" b="0" i="0" u="none" strike="noStrike" dirty="0" smtClean="0">
                          <a:solidFill>
                            <a:srgbClr val="000000"/>
                          </a:solidFill>
                          <a:effectLst/>
                          <a:latin typeface="Arial"/>
                        </a:rPr>
                        <a:t>was banished </a:t>
                      </a:r>
                      <a:r>
                        <a:rPr lang="en-US" sz="1000" b="0" i="0" u="none" strike="noStrike" dirty="0">
                          <a:solidFill>
                            <a:srgbClr val="000000"/>
                          </a:solidFill>
                          <a:effectLst/>
                          <a:latin typeface="Arial"/>
                        </a:rPr>
                        <a:t>by</a:t>
                      </a:r>
                    </a:p>
                  </a:txBody>
                  <a:tcPr marL="9107" marR="9107" marT="9107" marB="0" anchor="ctr">
                    <a:lnL>
                      <a:noFill/>
                    </a:lnL>
                    <a:lnR>
                      <a:noFill/>
                    </a:lnR>
                    <a:lnT>
                      <a:noFill/>
                    </a:lnT>
                    <a:lnB>
                      <a:noFill/>
                    </a:lnB>
                  </a:tcPr>
                </a:tc>
                <a:tc>
                  <a:txBody>
                    <a:bodyPr/>
                    <a:lstStyle/>
                    <a:p>
                      <a:pPr algn="l" fontAlgn="ctr"/>
                      <a:r>
                        <a:rPr lang="en-US" sz="1000" b="0" i="0" u="none" strike="noStrike" dirty="0">
                          <a:solidFill>
                            <a:srgbClr val="000000"/>
                          </a:solidFill>
                          <a:effectLst/>
                          <a:latin typeface="Arial"/>
                        </a:rPr>
                        <a:t>a sport that cannot shake free from scandal</a:t>
                      </a:r>
                    </a:p>
                  </a:txBody>
                  <a:tcPr marL="9107" marR="9107" marT="9107" marB="0" anchor="ctr">
                    <a:lnL>
                      <a:noFill/>
                    </a:lnL>
                    <a:lnR>
                      <a:noFill/>
                    </a:lnR>
                    <a:lnT>
                      <a:noFill/>
                    </a:lnT>
                    <a:lnB>
                      <a:noFill/>
                    </a:lnB>
                  </a:tcPr>
                </a:tc>
              </a:tr>
              <a:tr h="138727">
                <a:tc>
                  <a:txBody>
                    <a:bodyPr/>
                    <a:lstStyle/>
                    <a:p>
                      <a:pPr algn="l" fontAlgn="ctr"/>
                      <a:r>
                        <a:rPr lang="en-US" sz="1000" b="0" i="0" u="none" strike="noStrike">
                          <a:solidFill>
                            <a:srgbClr val="000000"/>
                          </a:solidFill>
                          <a:effectLst/>
                          <a:latin typeface="Arial"/>
                        </a:rPr>
                        <a:t>the dreadlocked slugger</a:t>
                      </a:r>
                    </a:p>
                  </a:txBody>
                  <a:tcPr marL="9107" marR="9107" marT="9107" marB="0" anchor="ctr">
                    <a:lnL>
                      <a:noFill/>
                    </a:lnL>
                    <a:lnR>
                      <a:noFill/>
                    </a:lnR>
                    <a:lnT>
                      <a:noFill/>
                    </a:lnT>
                    <a:lnB>
                      <a:noFill/>
                    </a:lnB>
                  </a:tcPr>
                </a:tc>
                <a:tc>
                  <a:txBody>
                    <a:bodyPr/>
                    <a:lstStyle/>
                    <a:p>
                      <a:pPr algn="l" fontAlgn="ctr"/>
                      <a:r>
                        <a:rPr lang="en-US" sz="1000" b="0" i="0" u="none" strike="noStrike" dirty="0" smtClean="0">
                          <a:solidFill>
                            <a:srgbClr val="000000"/>
                          </a:solidFill>
                          <a:effectLst/>
                          <a:latin typeface="Arial"/>
                        </a:rPr>
                        <a:t>was banished </a:t>
                      </a:r>
                      <a:r>
                        <a:rPr lang="en-US" sz="1000" b="0" i="0" u="none" strike="noStrike" dirty="0">
                          <a:solidFill>
                            <a:srgbClr val="000000"/>
                          </a:solidFill>
                          <a:effectLst/>
                          <a:latin typeface="Arial"/>
                        </a:rPr>
                        <a:t>for</a:t>
                      </a:r>
                    </a:p>
                  </a:txBody>
                  <a:tcPr marL="9107" marR="9107" marT="9107" marB="0" anchor="ctr">
                    <a:lnL>
                      <a:noFill/>
                    </a:lnL>
                    <a:lnR>
                      <a:noFill/>
                    </a:lnR>
                    <a:lnT>
                      <a:noFill/>
                    </a:lnT>
                    <a:lnB>
                      <a:noFill/>
                    </a:lnB>
                  </a:tcPr>
                </a:tc>
                <a:tc>
                  <a:txBody>
                    <a:bodyPr/>
                    <a:lstStyle/>
                    <a:p>
                      <a:pPr algn="l" fontAlgn="ctr"/>
                      <a:r>
                        <a:rPr lang="en-US" sz="1000" b="0" i="0" u="none" strike="noStrike">
                          <a:solidFill>
                            <a:srgbClr val="000000"/>
                          </a:solidFill>
                          <a:effectLst/>
                          <a:latin typeface="Arial"/>
                        </a:rPr>
                        <a:t>50 games</a:t>
                      </a:r>
                    </a:p>
                  </a:txBody>
                  <a:tcPr marL="9107" marR="9107" marT="9107" marB="0" anchor="ctr">
                    <a:lnL>
                      <a:noFill/>
                    </a:lnL>
                    <a:lnR>
                      <a:noFill/>
                    </a:lnR>
                    <a:lnT>
                      <a:noFill/>
                    </a:lnT>
                    <a:lnB>
                      <a:noFill/>
                    </a:lnB>
                  </a:tcPr>
                </a:tc>
              </a:tr>
              <a:tr h="138727">
                <a:tc>
                  <a:txBody>
                    <a:bodyPr/>
                    <a:lstStyle/>
                    <a:p>
                      <a:pPr algn="l" fontAlgn="ctr"/>
                      <a:r>
                        <a:rPr lang="en-US" sz="1000" b="0" i="0" u="none" strike="noStrike" dirty="0" smtClean="0">
                          <a:solidFill>
                            <a:srgbClr val="000000"/>
                          </a:solidFill>
                          <a:effectLst/>
                          <a:latin typeface="Arial"/>
                        </a:rPr>
                        <a:t>Los </a:t>
                      </a:r>
                      <a:r>
                        <a:rPr lang="en-US" sz="1000" b="0" i="0" u="none" strike="noStrike" dirty="0">
                          <a:solidFill>
                            <a:srgbClr val="000000"/>
                          </a:solidFill>
                          <a:effectLst/>
                          <a:latin typeface="Arial"/>
                        </a:rPr>
                        <a:t>Angeles Dodgers star</a:t>
                      </a:r>
                    </a:p>
                  </a:txBody>
                  <a:tcPr marL="9107" marR="9107" marT="9107" marB="0" anchor="ctr">
                    <a:lnL>
                      <a:noFill/>
                    </a:lnL>
                    <a:lnR>
                      <a:noFill/>
                    </a:lnR>
                    <a:lnT>
                      <a:noFill/>
                    </a:lnT>
                    <a:lnB>
                      <a:noFill/>
                    </a:lnB>
                  </a:tcPr>
                </a:tc>
                <a:tc>
                  <a:txBody>
                    <a:bodyPr/>
                    <a:lstStyle/>
                    <a:p>
                      <a:pPr algn="l" fontAlgn="ctr"/>
                      <a:r>
                        <a:rPr lang="en-US" sz="1000" b="0" i="0" u="none" strike="noStrike" dirty="0">
                          <a:solidFill>
                            <a:srgbClr val="000000"/>
                          </a:solidFill>
                          <a:effectLst/>
                          <a:latin typeface="Arial"/>
                        </a:rPr>
                        <a:t>said of</a:t>
                      </a:r>
                    </a:p>
                  </a:txBody>
                  <a:tcPr marL="9107" marR="9107" marT="9107" marB="0" anchor="ctr">
                    <a:lnL>
                      <a:noFill/>
                    </a:lnL>
                    <a:lnR>
                      <a:noFill/>
                    </a:lnR>
                    <a:lnT>
                      <a:noFill/>
                    </a:lnT>
                    <a:lnB>
                      <a:noFill/>
                    </a:lnB>
                  </a:tcPr>
                </a:tc>
                <a:tc>
                  <a:txBody>
                    <a:bodyPr/>
                    <a:lstStyle/>
                    <a:p>
                      <a:pPr algn="l" fontAlgn="ctr"/>
                      <a:r>
                        <a:rPr lang="en-US" sz="1000" b="0" i="0" u="none" strike="noStrike">
                          <a:solidFill>
                            <a:srgbClr val="000000"/>
                          </a:solidFill>
                          <a:effectLst/>
                          <a:latin typeface="Arial"/>
                        </a:rPr>
                        <a:t>he</a:t>
                      </a:r>
                    </a:p>
                  </a:txBody>
                  <a:tcPr marL="9107" marR="9107" marT="9107" marB="0" anchor="ctr">
                    <a:lnL>
                      <a:noFill/>
                    </a:lnL>
                    <a:lnR>
                      <a:noFill/>
                    </a:lnR>
                    <a:lnT>
                      <a:noFill/>
                    </a:lnT>
                    <a:lnB>
                      <a:noFill/>
                    </a:lnB>
                  </a:tcPr>
                </a:tc>
              </a:tr>
              <a:tr h="138727">
                <a:tc>
                  <a:txBody>
                    <a:bodyPr/>
                    <a:lstStyle/>
                    <a:p>
                      <a:pPr algn="l" fontAlgn="ctr"/>
                      <a:r>
                        <a:rPr lang="en-US" sz="1000" b="0" i="0" u="none" strike="noStrike" dirty="0">
                          <a:solidFill>
                            <a:srgbClr val="000000"/>
                          </a:solidFill>
                          <a:effectLst/>
                          <a:latin typeface="Arial"/>
                        </a:rPr>
                        <a:t>he</a:t>
                      </a:r>
                    </a:p>
                  </a:txBody>
                  <a:tcPr marL="9107" marR="9107" marT="9107" marB="0" anchor="ctr">
                    <a:lnL>
                      <a:noFill/>
                    </a:lnL>
                    <a:lnR>
                      <a:noFill/>
                    </a:lnR>
                    <a:lnT>
                      <a:noFill/>
                    </a:lnT>
                    <a:lnB>
                      <a:noFill/>
                    </a:lnB>
                  </a:tcPr>
                </a:tc>
                <a:tc>
                  <a:txBody>
                    <a:bodyPr/>
                    <a:lstStyle/>
                    <a:p>
                      <a:pPr algn="l" fontAlgn="ctr"/>
                      <a:r>
                        <a:rPr lang="en-US" sz="1000" b="0" i="0" u="none" strike="noStrike" dirty="0">
                          <a:solidFill>
                            <a:srgbClr val="000000"/>
                          </a:solidFill>
                          <a:effectLst/>
                          <a:latin typeface="Arial"/>
                        </a:rPr>
                        <a:t>did was prescribed medication by</a:t>
                      </a:r>
                    </a:p>
                  </a:txBody>
                  <a:tcPr marL="9107" marR="9107" marT="9107" marB="0" anchor="ctr">
                    <a:lnL>
                      <a:noFill/>
                    </a:lnL>
                    <a:lnR>
                      <a:noFill/>
                    </a:lnR>
                    <a:lnT>
                      <a:noFill/>
                    </a:lnT>
                    <a:lnB>
                      <a:noFill/>
                    </a:lnB>
                  </a:tcPr>
                </a:tc>
                <a:tc>
                  <a:txBody>
                    <a:bodyPr/>
                    <a:lstStyle/>
                    <a:p>
                      <a:pPr algn="l" fontAlgn="ctr"/>
                      <a:r>
                        <a:rPr lang="en-US" sz="1000" b="0" i="0" u="none" strike="noStrike">
                          <a:solidFill>
                            <a:srgbClr val="000000"/>
                          </a:solidFill>
                          <a:effectLst/>
                          <a:latin typeface="Arial"/>
                        </a:rPr>
                        <a:t>a doctor that contained a banned substance</a:t>
                      </a:r>
                    </a:p>
                  </a:txBody>
                  <a:tcPr marL="9107" marR="9107" marT="9107" marB="0" anchor="ctr">
                    <a:lnL>
                      <a:noFill/>
                    </a:lnL>
                    <a:lnR>
                      <a:noFill/>
                    </a:lnR>
                    <a:lnT>
                      <a:noFill/>
                    </a:lnT>
                    <a:lnB>
                      <a:noFill/>
                    </a:lnB>
                  </a:tcPr>
                </a:tc>
              </a:tr>
              <a:tr h="138727">
                <a:tc>
                  <a:txBody>
                    <a:bodyPr/>
                    <a:lstStyle/>
                    <a:p>
                      <a:pPr algn="l" fontAlgn="ctr"/>
                      <a:r>
                        <a:rPr lang="en-US" sz="1000" b="0" i="0" u="none" strike="noStrike">
                          <a:solidFill>
                            <a:srgbClr val="000000"/>
                          </a:solidFill>
                          <a:effectLst/>
                          <a:latin typeface="Arial"/>
                        </a:rPr>
                        <a:t>he</a:t>
                      </a:r>
                    </a:p>
                  </a:txBody>
                  <a:tcPr marL="9107" marR="9107" marT="9107" marB="0" anchor="ctr">
                    <a:lnL>
                      <a:noFill/>
                    </a:lnL>
                    <a:lnR>
                      <a:noFill/>
                    </a:lnR>
                    <a:lnT>
                      <a:noFill/>
                    </a:lnT>
                    <a:lnB>
                      <a:noFill/>
                    </a:lnB>
                  </a:tcPr>
                </a:tc>
                <a:tc>
                  <a:txBody>
                    <a:bodyPr/>
                    <a:lstStyle/>
                    <a:p>
                      <a:pPr algn="l" fontAlgn="ctr"/>
                      <a:r>
                        <a:rPr lang="en-US" sz="1000" b="0" i="0" u="none" strike="noStrike">
                          <a:solidFill>
                            <a:srgbClr val="000000"/>
                          </a:solidFill>
                          <a:effectLst/>
                          <a:latin typeface="Arial"/>
                        </a:rPr>
                        <a:t>did not take</a:t>
                      </a:r>
                    </a:p>
                  </a:txBody>
                  <a:tcPr marL="9107" marR="9107" marT="9107" marB="0" anchor="ctr">
                    <a:lnL>
                      <a:noFill/>
                    </a:lnL>
                    <a:lnR>
                      <a:noFill/>
                    </a:lnR>
                    <a:lnT>
                      <a:noFill/>
                    </a:lnT>
                    <a:lnB>
                      <a:noFill/>
                    </a:lnB>
                  </a:tcPr>
                </a:tc>
                <a:tc>
                  <a:txBody>
                    <a:bodyPr/>
                    <a:lstStyle/>
                    <a:p>
                      <a:pPr algn="l" fontAlgn="ctr"/>
                      <a:r>
                        <a:rPr lang="en-US" sz="1000" b="0" i="0" u="none" strike="noStrike">
                          <a:solidFill>
                            <a:srgbClr val="000000"/>
                          </a:solidFill>
                          <a:effectLst/>
                          <a:latin typeface="Arial"/>
                        </a:rPr>
                        <a:t>steroids</a:t>
                      </a:r>
                    </a:p>
                  </a:txBody>
                  <a:tcPr marL="9107" marR="9107" marT="9107" marB="0" anchor="ctr">
                    <a:lnL>
                      <a:noFill/>
                    </a:lnL>
                    <a:lnR>
                      <a:noFill/>
                    </a:lnR>
                    <a:lnT>
                      <a:noFill/>
                    </a:lnT>
                    <a:lnB>
                      <a:noFill/>
                    </a:lnB>
                  </a:tcPr>
                </a:tc>
              </a:tr>
              <a:tr h="138727">
                <a:tc>
                  <a:txBody>
                    <a:bodyPr/>
                    <a:lstStyle/>
                    <a:p>
                      <a:pPr algn="l" fontAlgn="ctr"/>
                      <a:r>
                        <a:rPr lang="en-US" sz="1000" b="0" i="0" u="none" strike="noStrike">
                          <a:solidFill>
                            <a:srgbClr val="000000"/>
                          </a:solidFill>
                          <a:effectLst/>
                          <a:latin typeface="Arial"/>
                        </a:rPr>
                        <a:t>he</a:t>
                      </a:r>
                    </a:p>
                  </a:txBody>
                  <a:tcPr marL="9107" marR="9107" marT="9107" marB="0" anchor="ctr">
                    <a:lnL>
                      <a:noFill/>
                    </a:lnL>
                    <a:lnR>
                      <a:noFill/>
                    </a:lnR>
                    <a:lnT>
                      <a:noFill/>
                    </a:lnT>
                    <a:lnB>
                      <a:noFill/>
                    </a:lnB>
                  </a:tcPr>
                </a:tc>
                <a:tc>
                  <a:txBody>
                    <a:bodyPr/>
                    <a:lstStyle/>
                    <a:p>
                      <a:pPr algn="l" fontAlgn="ctr"/>
                      <a:r>
                        <a:rPr lang="en-US" sz="1000" b="0" i="0" u="none" strike="noStrike" dirty="0">
                          <a:solidFill>
                            <a:srgbClr val="000000"/>
                          </a:solidFill>
                          <a:effectLst/>
                          <a:latin typeface="Arial"/>
                        </a:rPr>
                        <a:t>did was prescribed</a:t>
                      </a:r>
                    </a:p>
                  </a:txBody>
                  <a:tcPr marL="9107" marR="9107" marT="9107" marB="0" anchor="ctr">
                    <a:lnL>
                      <a:noFill/>
                    </a:lnL>
                    <a:lnR>
                      <a:noFill/>
                    </a:lnR>
                    <a:lnT>
                      <a:noFill/>
                    </a:lnT>
                    <a:lnB>
                      <a:noFill/>
                    </a:lnB>
                  </a:tcPr>
                </a:tc>
                <a:tc>
                  <a:txBody>
                    <a:bodyPr/>
                    <a:lstStyle/>
                    <a:p>
                      <a:pPr algn="l" fontAlgn="ctr"/>
                      <a:r>
                        <a:rPr lang="en-US" sz="1000" b="0" i="0" u="none" strike="noStrike">
                          <a:solidFill>
                            <a:srgbClr val="000000"/>
                          </a:solidFill>
                          <a:effectLst/>
                          <a:latin typeface="Arial"/>
                        </a:rPr>
                        <a:t>medication</a:t>
                      </a:r>
                    </a:p>
                  </a:txBody>
                  <a:tcPr marL="9107" marR="9107" marT="9107" marB="0" anchor="ctr">
                    <a:lnL>
                      <a:noFill/>
                    </a:lnL>
                    <a:lnR>
                      <a:noFill/>
                    </a:lnR>
                    <a:lnT>
                      <a:noFill/>
                    </a:lnT>
                    <a:lnB>
                      <a:noFill/>
                    </a:lnB>
                  </a:tcPr>
                </a:tc>
              </a:tr>
              <a:tr h="138727">
                <a:tc>
                  <a:txBody>
                    <a:bodyPr/>
                    <a:lstStyle/>
                    <a:p>
                      <a:pPr algn="l" fontAlgn="ctr"/>
                      <a:r>
                        <a:rPr lang="en-US" sz="1000" b="0" i="0" u="none" strike="noStrike" dirty="0">
                          <a:solidFill>
                            <a:srgbClr val="000000"/>
                          </a:solidFill>
                          <a:effectLst/>
                          <a:latin typeface="Arial"/>
                        </a:rPr>
                        <a:t>Dodgers general manager Ned </a:t>
                      </a:r>
                      <a:r>
                        <a:rPr lang="en-US" sz="1000" b="0" i="0" u="none" strike="noStrike" dirty="0" err="1">
                          <a:solidFill>
                            <a:srgbClr val="000000"/>
                          </a:solidFill>
                          <a:effectLst/>
                          <a:latin typeface="Arial"/>
                        </a:rPr>
                        <a:t>Colletti</a:t>
                      </a:r>
                      <a:endParaRPr lang="en-US" sz="1000" b="0" i="0" u="none" strike="noStrike" dirty="0">
                        <a:solidFill>
                          <a:srgbClr val="000000"/>
                        </a:solidFill>
                        <a:effectLst/>
                        <a:latin typeface="Arial"/>
                      </a:endParaRPr>
                    </a:p>
                  </a:txBody>
                  <a:tcPr marL="9107" marR="9107" marT="9107" marB="0" anchor="ctr">
                    <a:lnL>
                      <a:noFill/>
                    </a:lnL>
                    <a:lnR>
                      <a:noFill/>
                    </a:lnR>
                    <a:lnT>
                      <a:noFill/>
                    </a:lnT>
                    <a:lnB>
                      <a:noFill/>
                    </a:lnB>
                  </a:tcPr>
                </a:tc>
                <a:tc>
                  <a:txBody>
                    <a:bodyPr/>
                    <a:lstStyle/>
                    <a:p>
                      <a:pPr algn="l" fontAlgn="ctr"/>
                      <a:r>
                        <a:rPr lang="en-US" sz="1000" b="0" i="0" u="none" strike="noStrike">
                          <a:solidFill>
                            <a:srgbClr val="000000"/>
                          </a:solidFill>
                          <a:effectLst/>
                          <a:latin typeface="Arial"/>
                        </a:rPr>
                        <a:t>told reporters on</a:t>
                      </a:r>
                    </a:p>
                  </a:txBody>
                  <a:tcPr marL="9107" marR="9107" marT="9107" marB="0" anchor="ctr">
                    <a:lnL>
                      <a:noFill/>
                    </a:lnL>
                    <a:lnR>
                      <a:noFill/>
                    </a:lnR>
                    <a:lnT>
                      <a:noFill/>
                    </a:lnT>
                    <a:lnB>
                      <a:noFill/>
                    </a:lnB>
                  </a:tcPr>
                </a:tc>
                <a:tc>
                  <a:txBody>
                    <a:bodyPr/>
                    <a:lstStyle/>
                    <a:p>
                      <a:pPr algn="l" fontAlgn="ctr"/>
                      <a:r>
                        <a:rPr lang="en-US" sz="1000" b="0" i="0" u="none" strike="noStrike">
                          <a:solidFill>
                            <a:srgbClr val="000000"/>
                          </a:solidFill>
                          <a:effectLst/>
                          <a:latin typeface="Arial"/>
                        </a:rPr>
                        <a:t>the field</a:t>
                      </a:r>
                    </a:p>
                  </a:txBody>
                  <a:tcPr marL="9107" marR="9107" marT="9107" marB="0" anchor="ctr">
                    <a:lnL>
                      <a:noFill/>
                    </a:lnL>
                    <a:lnR>
                      <a:noFill/>
                    </a:lnR>
                    <a:lnT>
                      <a:noFill/>
                    </a:lnT>
                    <a:lnB>
                      <a:noFill/>
                    </a:lnB>
                  </a:tcPr>
                </a:tc>
              </a:tr>
              <a:tr h="138727">
                <a:tc>
                  <a:txBody>
                    <a:bodyPr/>
                    <a:lstStyle/>
                    <a:p>
                      <a:pPr algn="l" fontAlgn="ctr"/>
                      <a:r>
                        <a:rPr lang="en-US" sz="1000" b="0" i="0" u="none" strike="noStrike">
                          <a:solidFill>
                            <a:srgbClr val="000000"/>
                          </a:solidFill>
                          <a:effectLst/>
                          <a:latin typeface="Arial"/>
                        </a:rPr>
                        <a:t>Dodgers general manager Ned Colletti</a:t>
                      </a:r>
                    </a:p>
                  </a:txBody>
                  <a:tcPr marL="9107" marR="9107" marT="9107" marB="0" anchor="ctr">
                    <a:lnL>
                      <a:noFill/>
                    </a:lnL>
                    <a:lnR>
                      <a:noFill/>
                    </a:lnR>
                    <a:lnT>
                      <a:noFill/>
                    </a:lnT>
                    <a:lnB>
                      <a:noFill/>
                    </a:lnB>
                  </a:tcPr>
                </a:tc>
                <a:tc>
                  <a:txBody>
                    <a:bodyPr/>
                    <a:lstStyle/>
                    <a:p>
                      <a:pPr algn="l" fontAlgn="ctr"/>
                      <a:r>
                        <a:rPr lang="en-US" sz="1000" b="0" i="0" u="none" strike="noStrike">
                          <a:solidFill>
                            <a:srgbClr val="000000"/>
                          </a:solidFill>
                          <a:effectLst/>
                          <a:latin typeface="Arial"/>
                        </a:rPr>
                        <a:t>told reporters at</a:t>
                      </a:r>
                    </a:p>
                  </a:txBody>
                  <a:tcPr marL="9107" marR="9107" marT="9107" marB="0" anchor="ctr">
                    <a:lnL>
                      <a:noFill/>
                    </a:lnL>
                    <a:lnR>
                      <a:noFill/>
                    </a:lnR>
                    <a:lnT>
                      <a:noFill/>
                    </a:lnT>
                    <a:lnB>
                      <a:noFill/>
                    </a:lnB>
                  </a:tcPr>
                </a:tc>
                <a:tc>
                  <a:txBody>
                    <a:bodyPr/>
                    <a:lstStyle/>
                    <a:p>
                      <a:pPr algn="l" fontAlgn="ctr"/>
                      <a:r>
                        <a:rPr lang="en-US" sz="1000" b="0" i="0" u="none" strike="noStrike">
                          <a:solidFill>
                            <a:srgbClr val="000000"/>
                          </a:solidFill>
                          <a:effectLst/>
                          <a:latin typeface="Arial"/>
                        </a:rPr>
                        <a:t>Dodger Stadium</a:t>
                      </a:r>
                    </a:p>
                  </a:txBody>
                  <a:tcPr marL="9107" marR="9107" marT="9107" marB="0" anchor="ctr">
                    <a:lnL>
                      <a:noFill/>
                    </a:lnL>
                    <a:lnR>
                      <a:noFill/>
                    </a:lnR>
                    <a:lnT>
                      <a:noFill/>
                    </a:lnT>
                    <a:lnB>
                      <a:noFill/>
                    </a:lnB>
                  </a:tcPr>
                </a:tc>
              </a:tr>
              <a:tr h="138727">
                <a:tc>
                  <a:txBody>
                    <a:bodyPr/>
                    <a:lstStyle/>
                    <a:p>
                      <a:pPr algn="l" fontAlgn="ctr"/>
                      <a:r>
                        <a:rPr lang="en-US" sz="1000" b="0" i="0" u="none" strike="noStrike" dirty="0">
                          <a:solidFill>
                            <a:srgbClr val="000000"/>
                          </a:solidFill>
                          <a:effectLst/>
                          <a:latin typeface="Arial"/>
                        </a:rPr>
                        <a:t>reporters</a:t>
                      </a:r>
                    </a:p>
                  </a:txBody>
                  <a:tcPr marL="9107" marR="9107" marT="9107" marB="0" anchor="ctr">
                    <a:lnL>
                      <a:noFill/>
                    </a:lnL>
                    <a:lnR>
                      <a:noFill/>
                    </a:lnR>
                    <a:lnT>
                      <a:noFill/>
                    </a:lnT>
                    <a:lnB>
                      <a:noFill/>
                    </a:lnB>
                  </a:tcPr>
                </a:tc>
                <a:tc>
                  <a:txBody>
                    <a:bodyPr/>
                    <a:lstStyle/>
                    <a:p>
                      <a:pPr algn="l" fontAlgn="ctr"/>
                      <a:r>
                        <a:rPr lang="en-US" sz="1000" b="0" i="0" u="none" strike="noStrike" dirty="0" smtClean="0">
                          <a:solidFill>
                            <a:srgbClr val="000000"/>
                          </a:solidFill>
                          <a:effectLst/>
                          <a:latin typeface="Arial"/>
                        </a:rPr>
                        <a:t>was told </a:t>
                      </a:r>
                      <a:r>
                        <a:rPr lang="en-US" sz="1000" b="0" i="0" u="none" strike="noStrike" dirty="0">
                          <a:solidFill>
                            <a:srgbClr val="000000"/>
                          </a:solidFill>
                          <a:effectLst/>
                          <a:latin typeface="Arial"/>
                        </a:rPr>
                        <a:t>on</a:t>
                      </a:r>
                    </a:p>
                  </a:txBody>
                  <a:tcPr marL="9107" marR="9107" marT="9107" marB="0" anchor="ctr">
                    <a:lnL>
                      <a:noFill/>
                    </a:lnL>
                    <a:lnR>
                      <a:noFill/>
                    </a:lnR>
                    <a:lnT>
                      <a:noFill/>
                    </a:lnT>
                    <a:lnB>
                      <a:noFill/>
                    </a:lnB>
                  </a:tcPr>
                </a:tc>
                <a:tc>
                  <a:txBody>
                    <a:bodyPr/>
                    <a:lstStyle/>
                    <a:p>
                      <a:pPr algn="l" fontAlgn="ctr"/>
                      <a:r>
                        <a:rPr lang="en-US" sz="1000" b="0" i="0" u="none" strike="noStrike">
                          <a:solidFill>
                            <a:srgbClr val="000000"/>
                          </a:solidFill>
                          <a:effectLst/>
                          <a:latin typeface="Arial"/>
                        </a:rPr>
                        <a:t>the field</a:t>
                      </a:r>
                    </a:p>
                  </a:txBody>
                  <a:tcPr marL="9107" marR="9107" marT="9107" marB="0" anchor="ctr">
                    <a:lnL>
                      <a:noFill/>
                    </a:lnL>
                    <a:lnR>
                      <a:noFill/>
                    </a:lnR>
                    <a:lnT>
                      <a:noFill/>
                    </a:lnT>
                    <a:lnB>
                      <a:noFill/>
                    </a:lnB>
                  </a:tcPr>
                </a:tc>
              </a:tr>
              <a:tr h="138727">
                <a:tc>
                  <a:txBody>
                    <a:bodyPr/>
                    <a:lstStyle/>
                    <a:p>
                      <a:pPr algn="l" fontAlgn="ctr"/>
                      <a:r>
                        <a:rPr lang="en-US" sz="1000" b="0" i="0" u="none" strike="noStrike">
                          <a:solidFill>
                            <a:srgbClr val="000000"/>
                          </a:solidFill>
                          <a:effectLst/>
                          <a:latin typeface="Arial"/>
                        </a:rPr>
                        <a:t>Dodgers general manager Ned Colletti</a:t>
                      </a:r>
                    </a:p>
                  </a:txBody>
                  <a:tcPr marL="9107" marR="9107" marT="9107" marB="0" anchor="ctr">
                    <a:lnL>
                      <a:noFill/>
                    </a:lnL>
                    <a:lnR>
                      <a:noFill/>
                    </a:lnR>
                    <a:lnT>
                      <a:noFill/>
                    </a:lnT>
                    <a:lnB>
                      <a:noFill/>
                    </a:lnB>
                  </a:tcPr>
                </a:tc>
                <a:tc>
                  <a:txBody>
                    <a:bodyPr/>
                    <a:lstStyle/>
                    <a:p>
                      <a:pPr algn="l" fontAlgn="ctr"/>
                      <a:r>
                        <a:rPr lang="en-US" sz="1000" b="0" i="0" u="none" strike="noStrike" dirty="0">
                          <a:solidFill>
                            <a:srgbClr val="000000"/>
                          </a:solidFill>
                          <a:effectLst/>
                          <a:latin typeface="Arial"/>
                        </a:rPr>
                        <a:t>told</a:t>
                      </a:r>
                    </a:p>
                  </a:txBody>
                  <a:tcPr marL="9107" marR="9107" marT="9107" marB="0" anchor="ctr">
                    <a:lnL>
                      <a:noFill/>
                    </a:lnL>
                    <a:lnR>
                      <a:noFill/>
                    </a:lnR>
                    <a:lnT>
                      <a:noFill/>
                    </a:lnT>
                    <a:lnB>
                      <a:noFill/>
                    </a:lnB>
                  </a:tcPr>
                </a:tc>
                <a:tc>
                  <a:txBody>
                    <a:bodyPr/>
                    <a:lstStyle/>
                    <a:p>
                      <a:pPr algn="l" fontAlgn="ctr"/>
                      <a:r>
                        <a:rPr lang="en-US" sz="1000" b="0" i="0" u="none" strike="noStrike" dirty="0">
                          <a:solidFill>
                            <a:srgbClr val="000000"/>
                          </a:solidFill>
                          <a:effectLst/>
                          <a:latin typeface="Arial"/>
                        </a:rPr>
                        <a:t>reporters</a:t>
                      </a:r>
                    </a:p>
                  </a:txBody>
                  <a:tcPr marL="9107" marR="9107" marT="9107" marB="0" anchor="ctr">
                    <a:lnL>
                      <a:noFill/>
                    </a:lnL>
                    <a:lnR>
                      <a:noFill/>
                    </a:lnR>
                    <a:lnT>
                      <a:noFill/>
                    </a:lnT>
                    <a:lnB>
                      <a:noFill/>
                    </a:lnB>
                  </a:tcPr>
                </a:tc>
              </a:tr>
              <a:tr h="138727">
                <a:tc>
                  <a:txBody>
                    <a:bodyPr/>
                    <a:lstStyle/>
                    <a:p>
                      <a:pPr algn="l" fontAlgn="ctr"/>
                      <a:r>
                        <a:rPr lang="en-US" sz="1000" b="0" i="0" u="none" strike="noStrike" dirty="0">
                          <a:solidFill>
                            <a:srgbClr val="000000"/>
                          </a:solidFill>
                          <a:effectLst/>
                          <a:latin typeface="Arial"/>
                        </a:rPr>
                        <a:t>This organization</a:t>
                      </a:r>
                    </a:p>
                  </a:txBody>
                  <a:tcPr marL="9107" marR="9107" marT="9107" marB="0" anchor="ctr">
                    <a:lnL>
                      <a:noFill/>
                    </a:lnL>
                    <a:lnR>
                      <a:noFill/>
                    </a:lnR>
                    <a:lnT>
                      <a:noFill/>
                    </a:lnT>
                    <a:lnB>
                      <a:noFill/>
                    </a:lnB>
                  </a:tcPr>
                </a:tc>
                <a:tc>
                  <a:txBody>
                    <a:bodyPr/>
                    <a:lstStyle/>
                    <a:p>
                      <a:pPr algn="l" fontAlgn="ctr"/>
                      <a:r>
                        <a:rPr lang="en-US" sz="1000" b="0" i="0" u="none" strike="noStrike">
                          <a:solidFill>
                            <a:srgbClr val="000000"/>
                          </a:solidFill>
                          <a:effectLst/>
                          <a:latin typeface="Arial"/>
                        </a:rPr>
                        <a:t>will never condone</a:t>
                      </a:r>
                    </a:p>
                  </a:txBody>
                  <a:tcPr marL="9107" marR="9107" marT="9107" marB="0" anchor="ctr">
                    <a:lnL>
                      <a:noFill/>
                    </a:lnL>
                    <a:lnR>
                      <a:noFill/>
                    </a:lnR>
                    <a:lnT>
                      <a:noFill/>
                    </a:lnT>
                    <a:lnB>
                      <a:noFill/>
                    </a:lnB>
                  </a:tcPr>
                </a:tc>
                <a:tc>
                  <a:txBody>
                    <a:bodyPr/>
                    <a:lstStyle/>
                    <a:p>
                      <a:pPr algn="l" fontAlgn="ctr"/>
                      <a:r>
                        <a:rPr lang="en-US" sz="1000" b="0" i="0" u="none" strike="noStrike">
                          <a:solidFill>
                            <a:srgbClr val="000000"/>
                          </a:solidFill>
                          <a:effectLst/>
                          <a:latin typeface="Arial"/>
                        </a:rPr>
                        <a:t>anything that is n't clean</a:t>
                      </a:r>
                    </a:p>
                  </a:txBody>
                  <a:tcPr marL="9107" marR="9107" marT="9107" marB="0" anchor="ctr">
                    <a:lnL>
                      <a:noFill/>
                    </a:lnL>
                    <a:lnR>
                      <a:noFill/>
                    </a:lnR>
                    <a:lnT>
                      <a:noFill/>
                    </a:lnT>
                    <a:lnB>
                      <a:noFill/>
                    </a:lnB>
                  </a:tcPr>
                </a:tc>
              </a:tr>
              <a:tr h="138727">
                <a:tc>
                  <a:txBody>
                    <a:bodyPr/>
                    <a:lstStyle/>
                    <a:p>
                      <a:pPr algn="l" fontAlgn="ctr"/>
                      <a:r>
                        <a:rPr lang="en-US" sz="1000" b="0" i="0" u="none" strike="noStrike">
                          <a:solidFill>
                            <a:srgbClr val="000000"/>
                          </a:solidFill>
                          <a:effectLst/>
                          <a:latin typeface="Arial"/>
                        </a:rPr>
                        <a:t>reporters</a:t>
                      </a:r>
                    </a:p>
                  </a:txBody>
                  <a:tcPr marL="9107" marR="9107" marT="9107" marB="0" anchor="ctr">
                    <a:lnL>
                      <a:noFill/>
                    </a:lnL>
                    <a:lnR>
                      <a:noFill/>
                    </a:lnR>
                    <a:lnT>
                      <a:noFill/>
                    </a:lnT>
                    <a:lnB>
                      <a:noFill/>
                    </a:lnB>
                  </a:tcPr>
                </a:tc>
                <a:tc>
                  <a:txBody>
                    <a:bodyPr/>
                    <a:lstStyle/>
                    <a:p>
                      <a:pPr algn="l" fontAlgn="ctr"/>
                      <a:r>
                        <a:rPr lang="en-US" sz="1000" b="0" i="0" u="none" strike="noStrike" dirty="0" smtClean="0">
                          <a:solidFill>
                            <a:srgbClr val="000000"/>
                          </a:solidFill>
                          <a:effectLst/>
                          <a:latin typeface="Arial"/>
                        </a:rPr>
                        <a:t>was told </a:t>
                      </a:r>
                      <a:r>
                        <a:rPr lang="en-US" sz="1000" b="0" i="0" u="none" strike="noStrike" dirty="0">
                          <a:solidFill>
                            <a:srgbClr val="000000"/>
                          </a:solidFill>
                          <a:effectLst/>
                          <a:latin typeface="Arial"/>
                        </a:rPr>
                        <a:t>at</a:t>
                      </a:r>
                    </a:p>
                  </a:txBody>
                  <a:tcPr marL="9107" marR="9107" marT="9107" marB="0" anchor="ctr">
                    <a:lnL>
                      <a:noFill/>
                    </a:lnL>
                    <a:lnR>
                      <a:noFill/>
                    </a:lnR>
                    <a:lnT>
                      <a:noFill/>
                    </a:lnT>
                    <a:lnB>
                      <a:noFill/>
                    </a:lnB>
                  </a:tcPr>
                </a:tc>
                <a:tc>
                  <a:txBody>
                    <a:bodyPr/>
                    <a:lstStyle/>
                    <a:p>
                      <a:pPr algn="l" fontAlgn="ctr"/>
                      <a:r>
                        <a:rPr lang="en-US" sz="1000" b="0" i="0" u="none" strike="noStrike">
                          <a:solidFill>
                            <a:srgbClr val="000000"/>
                          </a:solidFill>
                          <a:effectLst/>
                          <a:latin typeface="Arial"/>
                        </a:rPr>
                        <a:t>Dodger Stadium</a:t>
                      </a:r>
                    </a:p>
                  </a:txBody>
                  <a:tcPr marL="9107" marR="9107" marT="9107" marB="0" anchor="ctr">
                    <a:lnL>
                      <a:noFill/>
                    </a:lnL>
                    <a:lnR>
                      <a:noFill/>
                    </a:lnR>
                    <a:lnT>
                      <a:noFill/>
                    </a:lnT>
                    <a:lnB>
                      <a:noFill/>
                    </a:lnB>
                  </a:tcPr>
                </a:tc>
              </a:tr>
              <a:tr h="138727">
                <a:tc>
                  <a:txBody>
                    <a:bodyPr/>
                    <a:lstStyle/>
                    <a:p>
                      <a:pPr algn="l" fontAlgn="ctr"/>
                      <a:r>
                        <a:rPr lang="en-US" sz="1000" b="0" i="0" u="none" strike="noStrike">
                          <a:solidFill>
                            <a:srgbClr val="000000"/>
                          </a:solidFill>
                          <a:effectLst/>
                          <a:latin typeface="Arial"/>
                        </a:rPr>
                        <a:t>Ned Colletti</a:t>
                      </a:r>
                    </a:p>
                  </a:txBody>
                  <a:tcPr marL="9107" marR="9107" marT="9107" marB="0" anchor="ctr">
                    <a:lnL>
                      <a:noFill/>
                    </a:lnL>
                    <a:lnR>
                      <a:noFill/>
                    </a:lnR>
                    <a:lnT>
                      <a:noFill/>
                    </a:lnT>
                    <a:lnB>
                      <a:noFill/>
                    </a:lnB>
                  </a:tcPr>
                </a:tc>
                <a:tc>
                  <a:txBody>
                    <a:bodyPr/>
                    <a:lstStyle/>
                    <a:p>
                      <a:pPr algn="l" fontAlgn="ctr"/>
                      <a:r>
                        <a:rPr lang="en-US" sz="1000" b="0" i="0" u="none" strike="noStrike" dirty="0" smtClean="0">
                          <a:solidFill>
                            <a:srgbClr val="000000"/>
                          </a:solidFill>
                          <a:effectLst/>
                          <a:latin typeface="Arial"/>
                        </a:rPr>
                        <a:t>was manager </a:t>
                      </a:r>
                      <a:r>
                        <a:rPr lang="en-US" sz="1000" b="0" i="0" u="none" strike="noStrike" dirty="0">
                          <a:solidFill>
                            <a:srgbClr val="000000"/>
                          </a:solidFill>
                          <a:effectLst/>
                          <a:latin typeface="Arial"/>
                        </a:rPr>
                        <a:t>of</a:t>
                      </a:r>
                    </a:p>
                  </a:txBody>
                  <a:tcPr marL="9107" marR="9107" marT="9107" marB="0" anchor="ctr">
                    <a:lnL>
                      <a:noFill/>
                    </a:lnL>
                    <a:lnR>
                      <a:noFill/>
                    </a:lnR>
                    <a:lnT>
                      <a:noFill/>
                    </a:lnT>
                    <a:lnB>
                      <a:noFill/>
                    </a:lnB>
                  </a:tcPr>
                </a:tc>
                <a:tc>
                  <a:txBody>
                    <a:bodyPr/>
                    <a:lstStyle/>
                    <a:p>
                      <a:pPr algn="l" fontAlgn="ctr"/>
                      <a:r>
                        <a:rPr lang="en-US" sz="1000" b="0" i="0" u="none" strike="noStrike">
                          <a:solidFill>
                            <a:srgbClr val="000000"/>
                          </a:solidFill>
                          <a:effectLst/>
                          <a:latin typeface="Arial"/>
                        </a:rPr>
                        <a:t>Dodgers</a:t>
                      </a:r>
                    </a:p>
                  </a:txBody>
                  <a:tcPr marL="9107" marR="9107" marT="9107" marB="0" anchor="ctr">
                    <a:lnL>
                      <a:noFill/>
                    </a:lnL>
                    <a:lnR>
                      <a:noFill/>
                    </a:lnR>
                    <a:lnT>
                      <a:noFill/>
                    </a:lnT>
                    <a:lnB>
                      <a:noFill/>
                    </a:lnB>
                  </a:tcPr>
                </a:tc>
              </a:tr>
              <a:tr h="138727">
                <a:tc>
                  <a:txBody>
                    <a:bodyPr/>
                    <a:lstStyle/>
                    <a:p>
                      <a:pPr algn="l" fontAlgn="ctr"/>
                      <a:r>
                        <a:rPr lang="en-US" sz="1000" b="0" i="0" u="none" strike="noStrike" dirty="0">
                          <a:solidFill>
                            <a:srgbClr val="000000"/>
                          </a:solidFill>
                          <a:effectLst/>
                          <a:latin typeface="Arial"/>
                        </a:rPr>
                        <a:t>It</a:t>
                      </a:r>
                    </a:p>
                  </a:txBody>
                  <a:tcPr marL="9107" marR="9107" marT="9107" marB="0" anchor="ctr">
                    <a:lnL>
                      <a:noFill/>
                    </a:lnL>
                    <a:lnR>
                      <a:noFill/>
                    </a:lnR>
                    <a:lnT>
                      <a:noFill/>
                    </a:lnT>
                    <a:lnB>
                      <a:noFill/>
                    </a:lnB>
                  </a:tcPr>
                </a:tc>
                <a:tc>
                  <a:txBody>
                    <a:bodyPr/>
                    <a:lstStyle/>
                    <a:p>
                      <a:pPr algn="l" fontAlgn="ctr"/>
                      <a:r>
                        <a:rPr lang="en-US" sz="1000" b="0" i="0" u="none" strike="noStrike">
                          <a:solidFill>
                            <a:srgbClr val="000000"/>
                          </a:solidFill>
                          <a:effectLst/>
                          <a:latin typeface="Arial"/>
                        </a:rPr>
                        <a:t>'s certainly</a:t>
                      </a:r>
                    </a:p>
                  </a:txBody>
                  <a:tcPr marL="9107" marR="9107" marT="9107" marB="0" anchor="ctr">
                    <a:lnL>
                      <a:noFill/>
                    </a:lnL>
                    <a:lnR>
                      <a:noFill/>
                    </a:lnR>
                    <a:lnT>
                      <a:noFill/>
                    </a:lnT>
                    <a:lnB>
                      <a:noFill/>
                    </a:lnB>
                  </a:tcPr>
                </a:tc>
                <a:tc>
                  <a:txBody>
                    <a:bodyPr/>
                    <a:lstStyle/>
                    <a:p>
                      <a:pPr algn="l" fontAlgn="ctr"/>
                      <a:r>
                        <a:rPr lang="en-US" sz="1000" b="0" i="0" u="none" strike="noStrike">
                          <a:solidFill>
                            <a:srgbClr val="000000"/>
                          </a:solidFill>
                          <a:effectLst/>
                          <a:latin typeface="Arial"/>
                        </a:rPr>
                        <a:t>a dark day</a:t>
                      </a:r>
                    </a:p>
                  </a:txBody>
                  <a:tcPr marL="9107" marR="9107" marT="9107" marB="0" anchor="ctr">
                    <a:lnL>
                      <a:noFill/>
                    </a:lnL>
                    <a:lnR>
                      <a:noFill/>
                    </a:lnR>
                    <a:lnT>
                      <a:noFill/>
                    </a:lnT>
                    <a:lnB>
                      <a:noFill/>
                    </a:lnB>
                  </a:tcPr>
                </a:tc>
              </a:tr>
              <a:tr h="138727">
                <a:tc>
                  <a:txBody>
                    <a:bodyPr/>
                    <a:lstStyle/>
                    <a:p>
                      <a:pPr algn="l" fontAlgn="ctr"/>
                      <a:r>
                        <a:rPr lang="en-US" sz="1000" b="0" i="0" u="none" strike="noStrike">
                          <a:solidFill>
                            <a:srgbClr val="000000"/>
                          </a:solidFill>
                          <a:effectLst/>
                          <a:latin typeface="Arial"/>
                        </a:rPr>
                        <a:t>The commissioner 's office</a:t>
                      </a:r>
                    </a:p>
                  </a:txBody>
                  <a:tcPr marL="9107" marR="9107" marT="9107" marB="0" anchor="ctr">
                    <a:lnL>
                      <a:noFill/>
                    </a:lnL>
                    <a:lnR>
                      <a:noFill/>
                    </a:lnR>
                    <a:lnT>
                      <a:noFill/>
                    </a:lnT>
                    <a:lnB>
                      <a:noFill/>
                    </a:lnB>
                  </a:tcPr>
                </a:tc>
                <a:tc>
                  <a:txBody>
                    <a:bodyPr/>
                    <a:lstStyle/>
                    <a:p>
                      <a:pPr algn="l" fontAlgn="ctr"/>
                      <a:r>
                        <a:rPr lang="en-US" sz="1000" b="0" i="0" u="none" strike="noStrike" dirty="0" smtClean="0">
                          <a:solidFill>
                            <a:srgbClr val="000000"/>
                          </a:solidFill>
                          <a:effectLst/>
                          <a:latin typeface="Arial"/>
                        </a:rPr>
                        <a:t>didn't announce</a:t>
                      </a:r>
                      <a:r>
                        <a:rPr lang="en-US" sz="1000" b="0" i="0" u="none" strike="noStrike" baseline="0" dirty="0" smtClean="0">
                          <a:solidFill>
                            <a:srgbClr val="000000"/>
                          </a:solidFill>
                          <a:effectLst/>
                          <a:latin typeface="Arial"/>
                        </a:rPr>
                        <a:t> </a:t>
                      </a:r>
                      <a:r>
                        <a:rPr lang="en-US" sz="1000" b="0" i="0" u="none" strike="noStrike" dirty="0" smtClean="0">
                          <a:solidFill>
                            <a:srgbClr val="000000"/>
                          </a:solidFill>
                          <a:effectLst/>
                          <a:latin typeface="Arial"/>
                        </a:rPr>
                        <a:t>specific </a:t>
                      </a:r>
                      <a:r>
                        <a:rPr lang="en-US" sz="1000" b="0" i="0" u="none" strike="noStrike" dirty="0">
                          <a:solidFill>
                            <a:srgbClr val="000000"/>
                          </a:solidFill>
                          <a:effectLst/>
                          <a:latin typeface="Arial"/>
                        </a:rPr>
                        <a:t>violation by</a:t>
                      </a:r>
                    </a:p>
                  </a:txBody>
                  <a:tcPr marL="9107" marR="9107" marT="9107" marB="0" anchor="ctr">
                    <a:lnL>
                      <a:noFill/>
                    </a:lnL>
                    <a:lnR>
                      <a:noFill/>
                    </a:lnR>
                    <a:lnT>
                      <a:noFill/>
                    </a:lnT>
                    <a:lnB>
                      <a:noFill/>
                    </a:lnB>
                  </a:tcPr>
                </a:tc>
                <a:tc>
                  <a:txBody>
                    <a:bodyPr/>
                    <a:lstStyle/>
                    <a:p>
                      <a:pPr algn="l" fontAlgn="ctr"/>
                      <a:r>
                        <a:rPr lang="en-US" sz="1000" b="0" i="0" u="none" strike="noStrike" dirty="0">
                          <a:solidFill>
                            <a:srgbClr val="000000"/>
                          </a:solidFill>
                          <a:effectLst/>
                          <a:latin typeface="Arial"/>
                        </a:rPr>
                        <a:t>the 36-year-old </a:t>
                      </a:r>
                      <a:r>
                        <a:rPr lang="en-US" sz="1000" b="0" i="0" u="none" strike="noStrike" dirty="0" smtClean="0">
                          <a:solidFill>
                            <a:srgbClr val="000000"/>
                          </a:solidFill>
                          <a:effectLst/>
                          <a:latin typeface="Arial"/>
                        </a:rPr>
                        <a:t>outfielder… this </a:t>
                      </a:r>
                      <a:r>
                        <a:rPr lang="en-US" sz="1000" b="0" i="0" u="none" strike="noStrike" dirty="0">
                          <a:solidFill>
                            <a:srgbClr val="000000"/>
                          </a:solidFill>
                          <a:effectLst/>
                          <a:latin typeface="Arial"/>
                        </a:rPr>
                        <a:t>whole situation</a:t>
                      </a:r>
                    </a:p>
                  </a:txBody>
                  <a:tcPr marL="9107" marR="9107" marT="9107" marB="0" anchor="ctr">
                    <a:lnL>
                      <a:noFill/>
                    </a:lnL>
                    <a:lnR>
                      <a:noFill/>
                    </a:lnR>
                    <a:lnT>
                      <a:noFill/>
                    </a:lnT>
                    <a:lnB>
                      <a:noFill/>
                    </a:lnB>
                  </a:tcPr>
                </a:tc>
              </a:tr>
              <a:tr h="138727">
                <a:tc>
                  <a:txBody>
                    <a:bodyPr/>
                    <a:lstStyle/>
                    <a:p>
                      <a:pPr algn="l" fontAlgn="ctr"/>
                      <a:r>
                        <a:rPr lang="en-US" sz="1000" b="0" i="0" u="none" strike="noStrike">
                          <a:solidFill>
                            <a:srgbClr val="000000"/>
                          </a:solidFill>
                          <a:effectLst/>
                          <a:latin typeface="Arial"/>
                        </a:rPr>
                        <a:t>the 36-year-old outfielder</a:t>
                      </a:r>
                    </a:p>
                  </a:txBody>
                  <a:tcPr marL="9107" marR="9107" marT="9107" marB="0" anchor="ctr">
                    <a:lnL>
                      <a:noFill/>
                    </a:lnL>
                    <a:lnR>
                      <a:noFill/>
                    </a:lnR>
                    <a:lnT>
                      <a:noFill/>
                    </a:lnT>
                    <a:lnB>
                      <a:noFill/>
                    </a:lnB>
                  </a:tcPr>
                </a:tc>
                <a:tc>
                  <a:txBody>
                    <a:bodyPr/>
                    <a:lstStyle/>
                    <a:p>
                      <a:pPr algn="l" fontAlgn="ctr"/>
                      <a:r>
                        <a:rPr lang="en-US" sz="1000" b="0" i="0" u="none" strike="noStrike" dirty="0">
                          <a:solidFill>
                            <a:srgbClr val="000000"/>
                          </a:solidFill>
                          <a:effectLst/>
                          <a:latin typeface="Arial"/>
                        </a:rPr>
                        <a:t>apologized to</a:t>
                      </a:r>
                    </a:p>
                  </a:txBody>
                  <a:tcPr marL="9107" marR="9107" marT="9107" marB="0" anchor="ctr">
                    <a:lnL>
                      <a:noFill/>
                    </a:lnL>
                    <a:lnR>
                      <a:noFill/>
                    </a:lnR>
                    <a:lnT>
                      <a:noFill/>
                    </a:lnT>
                    <a:lnB>
                      <a:noFill/>
                    </a:lnB>
                  </a:tcPr>
                </a:tc>
                <a:tc>
                  <a:txBody>
                    <a:bodyPr/>
                    <a:lstStyle/>
                    <a:p>
                      <a:pPr algn="l" fontAlgn="ctr"/>
                      <a:r>
                        <a:rPr lang="en-US" sz="1000" b="0" i="0" u="none" strike="noStrike">
                          <a:solidFill>
                            <a:srgbClr val="000000"/>
                          </a:solidFill>
                          <a:effectLst/>
                          <a:latin typeface="Arial"/>
                        </a:rPr>
                        <a:t>the Dodgers and fans</a:t>
                      </a:r>
                    </a:p>
                  </a:txBody>
                  <a:tcPr marL="9107" marR="9107" marT="9107" marB="0" anchor="ctr">
                    <a:lnL>
                      <a:noFill/>
                    </a:lnL>
                    <a:lnR>
                      <a:noFill/>
                    </a:lnR>
                    <a:lnT>
                      <a:noFill/>
                    </a:lnT>
                    <a:lnB>
                      <a:noFill/>
                    </a:lnB>
                  </a:tcPr>
                </a:tc>
              </a:tr>
              <a:tr h="138727">
                <a:tc>
                  <a:txBody>
                    <a:bodyPr/>
                    <a:lstStyle/>
                    <a:p>
                      <a:pPr algn="l" fontAlgn="ctr"/>
                      <a:r>
                        <a:rPr lang="en-US" sz="1000" b="0" i="0" u="none" strike="noStrike">
                          <a:solidFill>
                            <a:srgbClr val="000000"/>
                          </a:solidFill>
                          <a:effectLst/>
                          <a:latin typeface="Arial"/>
                        </a:rPr>
                        <a:t>the specific violation</a:t>
                      </a:r>
                    </a:p>
                  </a:txBody>
                  <a:tcPr marL="9107" marR="9107" marT="9107" marB="0" anchor="ctr">
                    <a:lnL>
                      <a:noFill/>
                    </a:lnL>
                    <a:lnR>
                      <a:noFill/>
                    </a:lnR>
                    <a:lnT>
                      <a:noFill/>
                    </a:lnT>
                    <a:lnB>
                      <a:noFill/>
                    </a:lnB>
                  </a:tcPr>
                </a:tc>
                <a:tc>
                  <a:txBody>
                    <a:bodyPr/>
                    <a:lstStyle/>
                    <a:p>
                      <a:pPr algn="l" fontAlgn="ctr"/>
                      <a:r>
                        <a:rPr lang="en-US" sz="1000" b="0" i="0" u="none" strike="noStrike">
                          <a:solidFill>
                            <a:srgbClr val="000000"/>
                          </a:solidFill>
                          <a:effectLst/>
                          <a:latin typeface="Arial"/>
                        </a:rPr>
                        <a:t>did n't announce by</a:t>
                      </a:r>
                    </a:p>
                  </a:txBody>
                  <a:tcPr marL="9107" marR="9107" marT="9107" marB="0" anchor="ctr">
                    <a:lnL>
                      <a:noFill/>
                    </a:lnL>
                    <a:lnR>
                      <a:noFill/>
                    </a:lnR>
                    <a:lnT>
                      <a:noFill/>
                    </a:lnT>
                    <a:lnB>
                      <a:noFill/>
                    </a:lnB>
                  </a:tcPr>
                </a:tc>
                <a:tc>
                  <a:txBody>
                    <a:bodyPr/>
                    <a:lstStyle/>
                    <a:p>
                      <a:pPr algn="l" fontAlgn="ctr"/>
                      <a:r>
                        <a:rPr lang="en-US" sz="1000" b="0" i="0" u="none" strike="noStrike" dirty="0">
                          <a:solidFill>
                            <a:srgbClr val="000000"/>
                          </a:solidFill>
                          <a:effectLst/>
                          <a:latin typeface="Arial"/>
                        </a:rPr>
                        <a:t>the 36-year-old outfielder </a:t>
                      </a:r>
                      <a:r>
                        <a:rPr lang="en-US" sz="1000" b="0" i="0" u="none" strike="noStrike" dirty="0" smtClean="0">
                          <a:solidFill>
                            <a:srgbClr val="000000"/>
                          </a:solidFill>
                          <a:effectLst/>
                          <a:latin typeface="Arial"/>
                        </a:rPr>
                        <a:t>…this </a:t>
                      </a:r>
                      <a:r>
                        <a:rPr lang="en-US" sz="1000" b="0" i="0" u="none" strike="noStrike" dirty="0">
                          <a:solidFill>
                            <a:srgbClr val="000000"/>
                          </a:solidFill>
                          <a:effectLst/>
                          <a:latin typeface="Arial"/>
                        </a:rPr>
                        <a:t>whole situation</a:t>
                      </a:r>
                    </a:p>
                  </a:txBody>
                  <a:tcPr marL="9107" marR="9107" marT="9107" marB="0" anchor="ctr">
                    <a:lnL>
                      <a:noFill/>
                    </a:lnL>
                    <a:lnR>
                      <a:noFill/>
                    </a:lnR>
                    <a:lnT>
                      <a:noFill/>
                    </a:lnT>
                    <a:lnB>
                      <a:noFill/>
                    </a:lnB>
                  </a:tcPr>
                </a:tc>
              </a:tr>
              <a:tr h="138727">
                <a:tc>
                  <a:txBody>
                    <a:bodyPr/>
                    <a:lstStyle/>
                    <a:p>
                      <a:pPr algn="l" fontAlgn="ctr"/>
                      <a:r>
                        <a:rPr lang="en-US" sz="1000" b="0" i="0" u="none" strike="noStrike">
                          <a:solidFill>
                            <a:srgbClr val="000000"/>
                          </a:solidFill>
                          <a:effectLst/>
                          <a:latin typeface="Arial"/>
                        </a:rPr>
                        <a:t>The commissioner 's office</a:t>
                      </a:r>
                    </a:p>
                  </a:txBody>
                  <a:tcPr marL="9107" marR="9107" marT="9107" marB="0" anchor="ctr">
                    <a:lnL>
                      <a:noFill/>
                    </a:lnL>
                    <a:lnR>
                      <a:noFill/>
                    </a:lnR>
                    <a:lnT>
                      <a:noFill/>
                    </a:lnT>
                    <a:lnB>
                      <a:noFill/>
                    </a:lnB>
                  </a:tcPr>
                </a:tc>
                <a:tc>
                  <a:txBody>
                    <a:bodyPr/>
                    <a:lstStyle/>
                    <a:p>
                      <a:pPr algn="l" fontAlgn="ctr"/>
                      <a:r>
                        <a:rPr lang="en-US" sz="1000" b="0" i="0" u="none" strike="noStrike">
                          <a:solidFill>
                            <a:srgbClr val="000000"/>
                          </a:solidFill>
                          <a:effectLst/>
                          <a:latin typeface="Arial"/>
                        </a:rPr>
                        <a:t>did n't announce</a:t>
                      </a:r>
                    </a:p>
                  </a:txBody>
                  <a:tcPr marL="9107" marR="9107" marT="9107" marB="0" anchor="ctr">
                    <a:lnL>
                      <a:noFill/>
                    </a:lnL>
                    <a:lnR>
                      <a:noFill/>
                    </a:lnR>
                    <a:lnT>
                      <a:noFill/>
                    </a:lnT>
                    <a:lnB>
                      <a:noFill/>
                    </a:lnB>
                  </a:tcPr>
                </a:tc>
                <a:tc>
                  <a:txBody>
                    <a:bodyPr/>
                    <a:lstStyle/>
                    <a:p>
                      <a:pPr algn="l" fontAlgn="ctr"/>
                      <a:r>
                        <a:rPr lang="en-US" sz="1000" b="0" i="0" u="none" strike="noStrike" dirty="0">
                          <a:solidFill>
                            <a:srgbClr val="000000"/>
                          </a:solidFill>
                          <a:effectLst/>
                          <a:latin typeface="Arial"/>
                        </a:rPr>
                        <a:t>the specific violation</a:t>
                      </a:r>
                    </a:p>
                  </a:txBody>
                  <a:tcPr marL="9107" marR="9107" marT="9107" marB="0" anchor="ctr">
                    <a:lnL>
                      <a:noFill/>
                    </a:lnL>
                    <a:lnR>
                      <a:noFill/>
                    </a:lnR>
                    <a:lnT>
                      <a:noFill/>
                    </a:lnT>
                    <a:lnB>
                      <a:noFill/>
                    </a:lnB>
                  </a:tcPr>
                </a:tc>
              </a:tr>
              <a:tr h="138727">
                <a:tc>
                  <a:txBody>
                    <a:bodyPr/>
                    <a:lstStyle/>
                    <a:p>
                      <a:pPr algn="l" fontAlgn="ctr"/>
                      <a:r>
                        <a:rPr lang="en-US" sz="1000" b="0" i="0" u="none" strike="noStrike">
                          <a:solidFill>
                            <a:srgbClr val="000000"/>
                          </a:solidFill>
                          <a:effectLst/>
                          <a:latin typeface="Arial"/>
                        </a:rPr>
                        <a:t>Ramirez</a:t>
                      </a:r>
                    </a:p>
                  </a:txBody>
                  <a:tcPr marL="9107" marR="9107" marT="9107" marB="0" anchor="ctr">
                    <a:lnL>
                      <a:noFill/>
                    </a:lnL>
                    <a:lnR>
                      <a:noFill/>
                    </a:lnR>
                    <a:lnT>
                      <a:noFill/>
                    </a:lnT>
                    <a:lnB>
                      <a:noFill/>
                    </a:lnB>
                  </a:tcPr>
                </a:tc>
                <a:tc>
                  <a:txBody>
                    <a:bodyPr/>
                    <a:lstStyle/>
                    <a:p>
                      <a:pPr algn="l" fontAlgn="ctr"/>
                      <a:r>
                        <a:rPr lang="en-US" sz="1000" b="0" i="0" u="none" strike="noStrike">
                          <a:solidFill>
                            <a:srgbClr val="000000"/>
                          </a:solidFill>
                          <a:effectLst/>
                          <a:latin typeface="Arial"/>
                        </a:rPr>
                        <a:t>had testosterone in</a:t>
                      </a:r>
                    </a:p>
                  </a:txBody>
                  <a:tcPr marL="9107" marR="9107" marT="9107" marB="0" anchor="ctr">
                    <a:lnL>
                      <a:noFill/>
                    </a:lnL>
                    <a:lnR>
                      <a:noFill/>
                    </a:lnR>
                    <a:lnT>
                      <a:noFill/>
                    </a:lnT>
                    <a:lnB>
                      <a:noFill/>
                    </a:lnB>
                  </a:tcPr>
                </a:tc>
                <a:tc>
                  <a:txBody>
                    <a:bodyPr/>
                    <a:lstStyle/>
                    <a:p>
                      <a:pPr algn="l" fontAlgn="ctr"/>
                      <a:r>
                        <a:rPr lang="en-US" sz="1000" b="0" i="0" u="none" strike="noStrike" dirty="0">
                          <a:solidFill>
                            <a:srgbClr val="000000"/>
                          </a:solidFill>
                          <a:effectLst/>
                          <a:latin typeface="Arial"/>
                        </a:rPr>
                        <a:t>his body that was not </a:t>
                      </a:r>
                      <a:r>
                        <a:rPr lang="en-US" sz="1000" b="0" i="0" u="none" strike="noStrike" dirty="0" smtClean="0">
                          <a:solidFill>
                            <a:srgbClr val="000000"/>
                          </a:solidFill>
                          <a:effectLst/>
                          <a:latin typeface="Arial"/>
                        </a:rPr>
                        <a:t>natural</a:t>
                      </a:r>
                      <a:endParaRPr lang="en-US" sz="1000" b="0" i="0" u="none" strike="noStrike" dirty="0">
                        <a:solidFill>
                          <a:srgbClr val="000000"/>
                        </a:solidFill>
                        <a:effectLst/>
                        <a:latin typeface="Arial"/>
                      </a:endParaRPr>
                    </a:p>
                  </a:txBody>
                  <a:tcPr marL="9107" marR="9107" marT="9107" marB="0" anchor="ctr">
                    <a:lnL>
                      <a:noFill/>
                    </a:lnL>
                    <a:lnR>
                      <a:noFill/>
                    </a:lnR>
                    <a:lnT>
                      <a:noFill/>
                    </a:lnT>
                    <a:lnB>
                      <a:noFill/>
                    </a:lnB>
                  </a:tcPr>
                </a:tc>
              </a:tr>
              <a:tr h="138727">
                <a:tc>
                  <a:txBody>
                    <a:bodyPr/>
                    <a:lstStyle/>
                    <a:p>
                      <a:pPr algn="l" fontAlgn="ctr"/>
                      <a:r>
                        <a:rPr lang="en-US" sz="1000" b="0" i="0" u="none" strike="noStrike">
                          <a:solidFill>
                            <a:srgbClr val="000000"/>
                          </a:solidFill>
                          <a:effectLst/>
                          <a:latin typeface="Arial"/>
                        </a:rPr>
                        <a:t>Ramirez</a:t>
                      </a:r>
                    </a:p>
                  </a:txBody>
                  <a:tcPr marL="9107" marR="9107" marT="9107" marB="0" anchor="ctr">
                    <a:lnL>
                      <a:noFill/>
                    </a:lnL>
                    <a:lnR>
                      <a:noFill/>
                    </a:lnR>
                    <a:lnT>
                      <a:noFill/>
                    </a:lnT>
                    <a:lnB>
                      <a:noFill/>
                    </a:lnB>
                  </a:tcPr>
                </a:tc>
                <a:tc>
                  <a:txBody>
                    <a:bodyPr/>
                    <a:lstStyle/>
                    <a:p>
                      <a:pPr algn="l" fontAlgn="ctr"/>
                      <a:r>
                        <a:rPr lang="en-US" sz="1000" b="0" i="0" u="none" strike="noStrike">
                          <a:solidFill>
                            <a:srgbClr val="000000"/>
                          </a:solidFill>
                          <a:effectLst/>
                          <a:latin typeface="Arial"/>
                        </a:rPr>
                        <a:t>was identified in</a:t>
                      </a:r>
                    </a:p>
                  </a:txBody>
                  <a:tcPr marL="9107" marR="9107" marT="9107" marB="0" anchor="ctr">
                    <a:lnL>
                      <a:noFill/>
                    </a:lnL>
                    <a:lnR>
                      <a:noFill/>
                    </a:lnR>
                    <a:lnT>
                      <a:noFill/>
                    </a:lnT>
                    <a:lnB>
                      <a:noFill/>
                    </a:lnB>
                  </a:tcPr>
                </a:tc>
                <a:tc>
                  <a:txBody>
                    <a:bodyPr/>
                    <a:lstStyle/>
                    <a:p>
                      <a:pPr algn="l" fontAlgn="ctr"/>
                      <a:r>
                        <a:rPr lang="en-US" sz="1000" b="0" i="0" u="none" strike="noStrike" dirty="0">
                          <a:solidFill>
                            <a:srgbClr val="000000"/>
                          </a:solidFill>
                          <a:effectLst/>
                          <a:latin typeface="Arial"/>
                        </a:rPr>
                        <a:t>addition</a:t>
                      </a:r>
                    </a:p>
                  </a:txBody>
                  <a:tcPr marL="9107" marR="9107" marT="9107" marB="0" anchor="ctr">
                    <a:lnL>
                      <a:noFill/>
                    </a:lnL>
                    <a:lnR>
                      <a:noFill/>
                    </a:lnR>
                    <a:lnT>
                      <a:noFill/>
                    </a:lnT>
                    <a:lnB>
                      <a:noFill/>
                    </a:lnB>
                  </a:tcPr>
                </a:tc>
              </a:tr>
              <a:tr h="138727">
                <a:tc>
                  <a:txBody>
                    <a:bodyPr/>
                    <a:lstStyle/>
                    <a:p>
                      <a:pPr algn="l" fontAlgn="ctr"/>
                      <a:r>
                        <a:rPr lang="en-US" sz="1000" b="0" i="0" u="none" strike="noStrike">
                          <a:solidFill>
                            <a:srgbClr val="000000"/>
                          </a:solidFill>
                          <a:effectLst/>
                          <a:latin typeface="Arial"/>
                        </a:rPr>
                        <a:t>testosterone</a:t>
                      </a:r>
                    </a:p>
                  </a:txBody>
                  <a:tcPr marL="9107" marR="9107" marT="9107" marB="0" anchor="ctr">
                    <a:lnL>
                      <a:noFill/>
                    </a:lnL>
                    <a:lnR>
                      <a:noFill/>
                    </a:lnR>
                    <a:lnT>
                      <a:noFill/>
                    </a:lnT>
                    <a:lnB>
                      <a:noFill/>
                    </a:lnB>
                  </a:tcPr>
                </a:tc>
                <a:tc>
                  <a:txBody>
                    <a:bodyPr/>
                    <a:lstStyle/>
                    <a:p>
                      <a:pPr algn="l" fontAlgn="ctr"/>
                      <a:r>
                        <a:rPr lang="en-US" sz="1000" b="0" i="0" u="none" strike="noStrike" dirty="0" smtClean="0">
                          <a:solidFill>
                            <a:srgbClr val="000000"/>
                          </a:solidFill>
                          <a:effectLst/>
                          <a:latin typeface="Arial"/>
                        </a:rPr>
                        <a:t>was had </a:t>
                      </a:r>
                      <a:r>
                        <a:rPr lang="en-US" sz="1000" b="0" i="0" u="none" strike="noStrike" dirty="0">
                          <a:solidFill>
                            <a:srgbClr val="000000"/>
                          </a:solidFill>
                          <a:effectLst/>
                          <a:latin typeface="Arial"/>
                        </a:rPr>
                        <a:t>in</a:t>
                      </a:r>
                    </a:p>
                  </a:txBody>
                  <a:tcPr marL="9107" marR="9107" marT="9107" marB="0" anchor="ctr">
                    <a:lnL>
                      <a:noFill/>
                    </a:lnL>
                    <a:lnR>
                      <a:noFill/>
                    </a:lnR>
                    <a:lnT>
                      <a:noFill/>
                    </a:lnT>
                    <a:lnB>
                      <a:noFill/>
                    </a:lnB>
                  </a:tcPr>
                </a:tc>
                <a:tc>
                  <a:txBody>
                    <a:bodyPr/>
                    <a:lstStyle/>
                    <a:p>
                      <a:pPr algn="l" fontAlgn="ctr"/>
                      <a:r>
                        <a:rPr lang="en-US" sz="1000" b="0" i="0" u="none" strike="noStrike" dirty="0" smtClean="0">
                          <a:solidFill>
                            <a:srgbClr val="000000"/>
                          </a:solidFill>
                          <a:effectLst/>
                          <a:latin typeface="Arial"/>
                        </a:rPr>
                        <a:t>…came from an artificial source</a:t>
                      </a:r>
                      <a:endParaRPr lang="en-US" sz="1000" b="0" i="0" u="none" strike="noStrike" dirty="0">
                        <a:solidFill>
                          <a:srgbClr val="000000"/>
                        </a:solidFill>
                        <a:effectLst/>
                        <a:latin typeface="Arial"/>
                      </a:endParaRPr>
                    </a:p>
                  </a:txBody>
                  <a:tcPr marL="9107" marR="9107" marT="9107" marB="0" anchor="ctr">
                    <a:lnL>
                      <a:noFill/>
                    </a:lnL>
                    <a:lnR>
                      <a:noFill/>
                    </a:lnR>
                    <a:lnT>
                      <a:noFill/>
                    </a:lnT>
                    <a:lnB>
                      <a:noFill/>
                    </a:lnB>
                  </a:tcPr>
                </a:tc>
              </a:tr>
              <a:tr h="138727">
                <a:tc>
                  <a:txBody>
                    <a:bodyPr/>
                    <a:lstStyle/>
                    <a:p>
                      <a:pPr algn="l" fontAlgn="ctr"/>
                      <a:r>
                        <a:rPr lang="en-US" sz="1000" b="0" i="0" u="none" strike="noStrike">
                          <a:solidFill>
                            <a:srgbClr val="000000"/>
                          </a:solidFill>
                          <a:effectLst/>
                          <a:latin typeface="Arial"/>
                        </a:rPr>
                        <a:t>his body that was not natural</a:t>
                      </a:r>
                    </a:p>
                  </a:txBody>
                  <a:tcPr marL="9107" marR="9107" marT="9107" marB="0" anchor="ctr">
                    <a:lnL>
                      <a:noFill/>
                    </a:lnL>
                    <a:lnR>
                      <a:noFill/>
                    </a:lnR>
                    <a:lnT>
                      <a:noFill/>
                    </a:lnT>
                    <a:lnB>
                      <a:noFill/>
                    </a:lnB>
                  </a:tcPr>
                </a:tc>
                <a:tc>
                  <a:txBody>
                    <a:bodyPr/>
                    <a:lstStyle/>
                    <a:p>
                      <a:pPr algn="l" fontAlgn="ctr"/>
                      <a:r>
                        <a:rPr lang="en-US" sz="1000" b="0" i="0" u="none" strike="noStrike">
                          <a:solidFill>
                            <a:srgbClr val="000000"/>
                          </a:solidFill>
                          <a:effectLst/>
                          <a:latin typeface="Arial"/>
                        </a:rPr>
                        <a:t>came from</a:t>
                      </a:r>
                    </a:p>
                  </a:txBody>
                  <a:tcPr marL="9107" marR="9107" marT="9107" marB="0" anchor="ctr">
                    <a:lnL>
                      <a:noFill/>
                    </a:lnL>
                    <a:lnR>
                      <a:noFill/>
                    </a:lnR>
                    <a:lnT>
                      <a:noFill/>
                    </a:lnT>
                    <a:lnB>
                      <a:noFill/>
                    </a:lnB>
                  </a:tcPr>
                </a:tc>
                <a:tc>
                  <a:txBody>
                    <a:bodyPr/>
                    <a:lstStyle/>
                    <a:p>
                      <a:pPr algn="l" fontAlgn="ctr"/>
                      <a:r>
                        <a:rPr lang="en-US" sz="1000" b="0" i="0" u="none" strike="noStrike" dirty="0">
                          <a:solidFill>
                            <a:srgbClr val="000000"/>
                          </a:solidFill>
                          <a:effectLst/>
                          <a:latin typeface="Arial"/>
                        </a:rPr>
                        <a:t>an artificial source</a:t>
                      </a:r>
                    </a:p>
                  </a:txBody>
                  <a:tcPr marL="9107" marR="9107" marT="9107" marB="0" anchor="ctr">
                    <a:lnL>
                      <a:noFill/>
                    </a:lnL>
                    <a:lnR>
                      <a:noFill/>
                    </a:lnR>
                    <a:lnT>
                      <a:noFill/>
                    </a:lnT>
                    <a:lnB>
                      <a:noFill/>
                    </a:lnB>
                  </a:tcPr>
                </a:tc>
              </a:tr>
              <a:tr h="138727">
                <a:tc>
                  <a:txBody>
                    <a:bodyPr/>
                    <a:lstStyle/>
                    <a:p>
                      <a:pPr algn="l" fontAlgn="ctr"/>
                      <a:r>
                        <a:rPr lang="en-US" sz="1000" b="0" i="0" u="none" strike="noStrike" dirty="0">
                          <a:solidFill>
                            <a:srgbClr val="000000"/>
                          </a:solidFill>
                          <a:effectLst/>
                          <a:latin typeface="Arial"/>
                        </a:rPr>
                        <a:t>Ramirez</a:t>
                      </a:r>
                    </a:p>
                  </a:txBody>
                  <a:tcPr marL="9107" marR="9107" marT="9107" marB="0" anchor="ctr">
                    <a:lnL>
                      <a:noFill/>
                    </a:lnL>
                    <a:lnR>
                      <a:noFill/>
                    </a:lnR>
                    <a:lnT>
                      <a:noFill/>
                    </a:lnT>
                    <a:lnB>
                      <a:noFill/>
                    </a:lnB>
                  </a:tcPr>
                </a:tc>
                <a:tc>
                  <a:txBody>
                    <a:bodyPr/>
                    <a:lstStyle/>
                    <a:p>
                      <a:pPr algn="l" fontAlgn="ctr"/>
                      <a:r>
                        <a:rPr lang="en-US" sz="1000" b="0" i="0" u="none" strike="noStrike">
                          <a:solidFill>
                            <a:srgbClr val="000000"/>
                          </a:solidFill>
                          <a:effectLst/>
                          <a:latin typeface="Arial"/>
                        </a:rPr>
                        <a:t>had</a:t>
                      </a:r>
                    </a:p>
                  </a:txBody>
                  <a:tcPr marL="9107" marR="9107" marT="9107" marB="0" anchor="ctr">
                    <a:lnL>
                      <a:noFill/>
                    </a:lnL>
                    <a:lnR>
                      <a:noFill/>
                    </a:lnR>
                    <a:lnT>
                      <a:noFill/>
                    </a:lnT>
                    <a:lnB>
                      <a:noFill/>
                    </a:lnB>
                  </a:tcPr>
                </a:tc>
                <a:tc>
                  <a:txBody>
                    <a:bodyPr/>
                    <a:lstStyle/>
                    <a:p>
                      <a:pPr algn="l" fontAlgn="ctr"/>
                      <a:r>
                        <a:rPr lang="en-US" sz="1000" b="0" i="0" u="none" strike="noStrike" dirty="0">
                          <a:solidFill>
                            <a:srgbClr val="000000"/>
                          </a:solidFill>
                          <a:effectLst/>
                          <a:latin typeface="Arial"/>
                        </a:rPr>
                        <a:t>testosterone</a:t>
                      </a:r>
                    </a:p>
                  </a:txBody>
                  <a:tcPr marL="9107" marR="9107" marT="9107" marB="0" anchor="ctr">
                    <a:lnL>
                      <a:noFill/>
                    </a:lnL>
                    <a:lnR>
                      <a:noFill/>
                    </a:lnR>
                    <a:lnT>
                      <a:noFill/>
                    </a:lnT>
                    <a:lnB>
                      <a:noFill/>
                    </a:lnB>
                  </a:tcPr>
                </a:tc>
              </a:tr>
              <a:tr h="138727">
                <a:tc>
                  <a:txBody>
                    <a:bodyPr/>
                    <a:lstStyle/>
                    <a:p>
                      <a:pPr algn="l" fontAlgn="ctr"/>
                      <a:r>
                        <a:rPr lang="en-US" sz="1000" b="0" i="0" u="none" strike="noStrike">
                          <a:solidFill>
                            <a:srgbClr val="000000"/>
                          </a:solidFill>
                          <a:effectLst/>
                          <a:latin typeface="Arial"/>
                        </a:rPr>
                        <a:t>two people</a:t>
                      </a:r>
                    </a:p>
                  </a:txBody>
                  <a:tcPr marL="9107" marR="9107" marT="9107" marB="0" anchor="ctr">
                    <a:lnL>
                      <a:noFill/>
                    </a:lnL>
                    <a:lnR>
                      <a:noFill/>
                    </a:lnR>
                    <a:lnT>
                      <a:noFill/>
                    </a:lnT>
                    <a:lnB>
                      <a:noFill/>
                    </a:lnB>
                  </a:tcPr>
                </a:tc>
                <a:tc>
                  <a:txBody>
                    <a:bodyPr/>
                    <a:lstStyle/>
                    <a:p>
                      <a:pPr algn="l" fontAlgn="ctr"/>
                      <a:r>
                        <a:rPr lang="en-US" sz="1000" b="0" i="0" u="none" strike="noStrike">
                          <a:solidFill>
                            <a:srgbClr val="000000"/>
                          </a:solidFill>
                          <a:effectLst/>
                          <a:latin typeface="Arial"/>
                        </a:rPr>
                        <a:t>told</a:t>
                      </a:r>
                    </a:p>
                  </a:txBody>
                  <a:tcPr marL="9107" marR="9107" marT="9107" marB="0" anchor="ctr">
                    <a:lnL>
                      <a:noFill/>
                    </a:lnL>
                    <a:lnR>
                      <a:noFill/>
                    </a:lnR>
                    <a:lnT>
                      <a:noFill/>
                    </a:lnT>
                    <a:lnB>
                      <a:noFill/>
                    </a:lnB>
                  </a:tcPr>
                </a:tc>
                <a:tc>
                  <a:txBody>
                    <a:bodyPr/>
                    <a:lstStyle/>
                    <a:p>
                      <a:pPr algn="l" fontAlgn="ctr"/>
                      <a:r>
                        <a:rPr lang="en-US" sz="1000" b="0" i="0" u="none" strike="noStrike" dirty="0">
                          <a:solidFill>
                            <a:srgbClr val="000000"/>
                          </a:solidFill>
                          <a:effectLst/>
                          <a:latin typeface="Arial"/>
                        </a:rPr>
                        <a:t>ESPN 's Mark Fainaru-</a:t>
                      </a:r>
                      <a:r>
                        <a:rPr lang="en-US" sz="1000" b="0" i="0" u="none" strike="noStrike" dirty="0" smtClean="0">
                          <a:solidFill>
                            <a:srgbClr val="000000"/>
                          </a:solidFill>
                          <a:effectLst/>
                          <a:latin typeface="Arial"/>
                        </a:rPr>
                        <a:t>Wada</a:t>
                      </a:r>
                      <a:endParaRPr lang="en-US" sz="1000" b="0" i="0" u="none" strike="noStrike" dirty="0">
                        <a:solidFill>
                          <a:srgbClr val="000000"/>
                        </a:solidFill>
                        <a:effectLst/>
                        <a:latin typeface="Arial"/>
                      </a:endParaRPr>
                    </a:p>
                  </a:txBody>
                  <a:tcPr marL="9107" marR="9107" marT="9107" marB="0" anchor="ctr">
                    <a:lnL>
                      <a:noFill/>
                    </a:lnL>
                    <a:lnR>
                      <a:noFill/>
                    </a:lnR>
                    <a:lnT>
                      <a:noFill/>
                    </a:lnT>
                    <a:lnB>
                      <a:noFill/>
                    </a:lnB>
                  </a:tcPr>
                </a:tc>
              </a:tr>
              <a:tr h="138727">
                <a:tc>
                  <a:txBody>
                    <a:bodyPr/>
                    <a:lstStyle/>
                    <a:p>
                      <a:pPr algn="l" fontAlgn="ctr"/>
                      <a:r>
                        <a:rPr lang="en-US" sz="1000" b="0" i="0" u="none" strike="noStrike">
                          <a:solidFill>
                            <a:srgbClr val="000000"/>
                          </a:solidFill>
                          <a:effectLst/>
                          <a:latin typeface="Arial"/>
                        </a:rPr>
                        <a:t>testing</a:t>
                      </a:r>
                    </a:p>
                  </a:txBody>
                  <a:tcPr marL="9107" marR="9107" marT="9107" marB="0" anchor="ctr">
                    <a:lnL>
                      <a:noFill/>
                    </a:lnL>
                    <a:lnR>
                      <a:noFill/>
                    </a:lnR>
                    <a:lnT>
                      <a:noFill/>
                    </a:lnT>
                    <a:lnB>
                      <a:noFill/>
                    </a:lnB>
                  </a:tcPr>
                </a:tc>
                <a:tc>
                  <a:txBody>
                    <a:bodyPr/>
                    <a:lstStyle/>
                    <a:p>
                      <a:pPr algn="l" fontAlgn="ctr"/>
                      <a:r>
                        <a:rPr lang="en-US" sz="1000" b="0" i="0" u="none" strike="noStrike" dirty="0">
                          <a:solidFill>
                            <a:srgbClr val="000000"/>
                          </a:solidFill>
                          <a:effectLst/>
                          <a:latin typeface="Arial"/>
                        </a:rPr>
                        <a:t>However showed</a:t>
                      </a:r>
                    </a:p>
                  </a:txBody>
                  <a:tcPr marL="9107" marR="9107" marT="9107" marB="0" anchor="ctr">
                    <a:lnL>
                      <a:noFill/>
                    </a:lnL>
                    <a:lnR>
                      <a:noFill/>
                    </a:lnR>
                    <a:lnT>
                      <a:noFill/>
                    </a:lnT>
                    <a:lnB>
                      <a:noFill/>
                    </a:lnB>
                  </a:tcPr>
                </a:tc>
                <a:tc>
                  <a:txBody>
                    <a:bodyPr/>
                    <a:lstStyle/>
                    <a:p>
                      <a:pPr algn="l" fontAlgn="ctr"/>
                      <a:r>
                        <a:rPr lang="en-US" sz="1000" b="0" i="0" u="none" strike="noStrike" dirty="0">
                          <a:solidFill>
                            <a:srgbClr val="000000"/>
                          </a:solidFill>
                          <a:effectLst/>
                          <a:latin typeface="Arial"/>
                        </a:rPr>
                        <a:t>Ramirez</a:t>
                      </a:r>
                    </a:p>
                  </a:txBody>
                  <a:tcPr marL="9107" marR="9107" marT="9107" marB="0" anchor="ctr">
                    <a:lnL>
                      <a:noFill/>
                    </a:lnL>
                    <a:lnR>
                      <a:noFill/>
                    </a:lnR>
                    <a:lnT>
                      <a:noFill/>
                    </a:lnT>
                    <a:lnB>
                      <a:noFill/>
                    </a:lnB>
                  </a:tcPr>
                </a:tc>
              </a:tr>
              <a:tr h="138727">
                <a:tc>
                  <a:txBody>
                    <a:bodyPr/>
                    <a:lstStyle/>
                    <a:p>
                      <a:pPr algn="l" fontAlgn="ctr"/>
                      <a:r>
                        <a:rPr lang="en-US" sz="1000" b="0" i="0" u="none" strike="noStrike">
                          <a:solidFill>
                            <a:srgbClr val="000000"/>
                          </a:solidFill>
                          <a:effectLst/>
                          <a:latin typeface="Arial"/>
                        </a:rPr>
                        <a:t>Ramirez</a:t>
                      </a:r>
                    </a:p>
                  </a:txBody>
                  <a:tcPr marL="9107" marR="9107" marT="9107" marB="0" anchor="ctr">
                    <a:lnL>
                      <a:noFill/>
                    </a:lnL>
                    <a:lnR>
                      <a:noFill/>
                    </a:lnR>
                    <a:lnT>
                      <a:noFill/>
                    </a:lnT>
                    <a:lnB>
                      <a:noFill/>
                    </a:lnB>
                  </a:tcPr>
                </a:tc>
                <a:tc>
                  <a:txBody>
                    <a:bodyPr/>
                    <a:lstStyle/>
                    <a:p>
                      <a:pPr algn="l" fontAlgn="ctr"/>
                      <a:r>
                        <a:rPr lang="en-US" sz="1000" b="0" i="0" u="none" strike="noStrike">
                          <a:solidFill>
                            <a:srgbClr val="000000"/>
                          </a:solidFill>
                          <a:effectLst/>
                          <a:latin typeface="Arial"/>
                        </a:rPr>
                        <a:t>had testosterone</a:t>
                      </a:r>
                    </a:p>
                  </a:txBody>
                  <a:tcPr marL="9107" marR="9107" marT="9107" marB="0" anchor="ctr">
                    <a:lnL>
                      <a:noFill/>
                    </a:lnL>
                    <a:lnR>
                      <a:noFill/>
                    </a:lnR>
                    <a:lnT>
                      <a:noFill/>
                    </a:lnT>
                    <a:lnB>
                      <a:noFill/>
                    </a:lnB>
                  </a:tcPr>
                </a:tc>
                <a:tc>
                  <a:txBody>
                    <a:bodyPr/>
                    <a:lstStyle/>
                    <a:p>
                      <a:pPr algn="l" fontAlgn="ctr"/>
                      <a:r>
                        <a:rPr lang="en-US" sz="1000" b="0" i="0" u="none" strike="noStrike">
                          <a:solidFill>
                            <a:srgbClr val="000000"/>
                          </a:solidFill>
                          <a:effectLst/>
                          <a:latin typeface="Arial"/>
                        </a:rPr>
                        <a:t>two people</a:t>
                      </a:r>
                    </a:p>
                  </a:txBody>
                  <a:tcPr marL="9107" marR="9107" marT="9107" marB="0" anchor="ctr">
                    <a:lnL>
                      <a:noFill/>
                    </a:lnL>
                    <a:lnR>
                      <a:noFill/>
                    </a:lnR>
                    <a:lnT>
                      <a:noFill/>
                    </a:lnT>
                    <a:lnB>
                      <a:noFill/>
                    </a:lnB>
                  </a:tcPr>
                </a:tc>
              </a:tr>
              <a:tr h="138727">
                <a:tc>
                  <a:txBody>
                    <a:bodyPr/>
                    <a:lstStyle/>
                    <a:p>
                      <a:pPr algn="l" fontAlgn="ctr"/>
                      <a:r>
                        <a:rPr lang="en-US" sz="1000" b="0" i="0" u="none" strike="noStrike">
                          <a:solidFill>
                            <a:srgbClr val="000000"/>
                          </a:solidFill>
                          <a:effectLst/>
                          <a:latin typeface="Arial"/>
                        </a:rPr>
                        <a:t>they</a:t>
                      </a:r>
                    </a:p>
                  </a:txBody>
                  <a:tcPr marL="9107" marR="9107" marT="9107" marB="0" anchor="ctr">
                    <a:lnL>
                      <a:noFill/>
                    </a:lnL>
                    <a:lnR>
                      <a:noFill/>
                    </a:lnR>
                    <a:lnT>
                      <a:noFill/>
                    </a:lnT>
                    <a:lnB>
                      <a:noFill/>
                    </a:lnB>
                  </a:tcPr>
                </a:tc>
                <a:tc>
                  <a:txBody>
                    <a:bodyPr/>
                    <a:lstStyle/>
                    <a:p>
                      <a:pPr algn="l" fontAlgn="ctr"/>
                      <a:r>
                        <a:rPr lang="en-US" sz="1000" b="0" i="0" u="none" strike="noStrike">
                          <a:solidFill>
                            <a:srgbClr val="000000"/>
                          </a:solidFill>
                          <a:effectLst/>
                          <a:latin typeface="Arial"/>
                        </a:rPr>
                        <a:t>would fight</a:t>
                      </a:r>
                    </a:p>
                  </a:txBody>
                  <a:tcPr marL="9107" marR="9107" marT="9107" marB="0" anchor="ctr">
                    <a:lnL>
                      <a:noFill/>
                    </a:lnL>
                    <a:lnR>
                      <a:noFill/>
                    </a:lnR>
                    <a:lnT>
                      <a:noFill/>
                    </a:lnT>
                    <a:lnB>
                      <a:noFill/>
                    </a:lnB>
                  </a:tcPr>
                </a:tc>
                <a:tc>
                  <a:txBody>
                    <a:bodyPr/>
                    <a:lstStyle/>
                    <a:p>
                      <a:pPr algn="l" fontAlgn="ctr"/>
                      <a:r>
                        <a:rPr lang="en-US" sz="1000" b="0" i="0" u="none" strike="noStrike" dirty="0">
                          <a:solidFill>
                            <a:srgbClr val="000000"/>
                          </a:solidFill>
                          <a:effectLst/>
                          <a:latin typeface="Arial"/>
                        </a:rPr>
                        <a:t>a suspension</a:t>
                      </a:r>
                    </a:p>
                  </a:txBody>
                  <a:tcPr marL="9107" marR="9107" marT="9107" marB="0" anchor="ctr">
                    <a:lnL>
                      <a:noFill/>
                    </a:lnL>
                    <a:lnR>
                      <a:noFill/>
                    </a:lnR>
                    <a:lnT>
                      <a:noFill/>
                    </a:lnT>
                    <a:lnB>
                      <a:noFill/>
                    </a:lnB>
                  </a:tcPr>
                </a:tc>
              </a:tr>
            </a:tbl>
          </a:graphicData>
        </a:graphic>
      </p:graphicFrame>
      <p:sp>
        <p:nvSpPr>
          <p:cNvPr id="3" name="Title 2"/>
          <p:cNvSpPr>
            <a:spLocks noGrp="1"/>
          </p:cNvSpPr>
          <p:nvPr>
            <p:ph type="title"/>
          </p:nvPr>
        </p:nvSpPr>
        <p:spPr/>
        <p:txBody>
          <a:bodyPr/>
          <a:lstStyle/>
          <a:p>
            <a:pPr algn="ctr"/>
            <a:r>
              <a:rPr lang="en-US" dirty="0" smtClean="0"/>
              <a:t>Modeling Events</a:t>
            </a:r>
            <a:endParaRPr lang="en-US" dirty="0"/>
          </a:p>
        </p:txBody>
      </p:sp>
      <p:sp>
        <p:nvSpPr>
          <p:cNvPr id="6" name="TextBox 5"/>
          <p:cNvSpPr txBox="1"/>
          <p:nvPr/>
        </p:nvSpPr>
        <p:spPr>
          <a:xfrm>
            <a:off x="489857" y="1105745"/>
            <a:ext cx="8050358" cy="400110"/>
          </a:xfrm>
          <a:prstGeom prst="rect">
            <a:avLst/>
          </a:prstGeom>
          <a:noFill/>
        </p:spPr>
        <p:txBody>
          <a:bodyPr wrap="square" rtlCol="0">
            <a:spAutoFit/>
          </a:bodyPr>
          <a:lstStyle/>
          <a:p>
            <a:pPr algn="ctr"/>
            <a:r>
              <a:rPr lang="en-US" sz="2000" dirty="0" smtClean="0"/>
              <a:t>What can current information extraction systems do currently?</a:t>
            </a:r>
            <a:endParaRPr lang="en-US" sz="2000" dirty="0"/>
          </a:p>
        </p:txBody>
      </p:sp>
      <p:sp>
        <p:nvSpPr>
          <p:cNvPr id="7" name="TextBox 6"/>
          <p:cNvSpPr txBox="1"/>
          <p:nvPr/>
        </p:nvSpPr>
        <p:spPr>
          <a:xfrm>
            <a:off x="1201231" y="1639199"/>
            <a:ext cx="4241626" cy="369332"/>
          </a:xfrm>
          <a:prstGeom prst="rect">
            <a:avLst/>
          </a:prstGeom>
          <a:noFill/>
        </p:spPr>
        <p:txBody>
          <a:bodyPr wrap="square" rtlCol="0">
            <a:spAutoFit/>
          </a:bodyPr>
          <a:lstStyle/>
          <a:p>
            <a:pPr marL="285750" indent="-285750">
              <a:buFont typeface="Arial"/>
              <a:buChar char="•"/>
            </a:pPr>
            <a:r>
              <a:rPr lang="en-US" dirty="0" smtClean="0"/>
              <a:t>Extract relations mentioned in text.</a:t>
            </a:r>
            <a:endParaRPr lang="en-US" dirty="0"/>
          </a:p>
        </p:txBody>
      </p:sp>
      <p:sp>
        <p:nvSpPr>
          <p:cNvPr id="9" name="Rounded Rectangle 8"/>
          <p:cNvSpPr/>
          <p:nvPr/>
        </p:nvSpPr>
        <p:spPr>
          <a:xfrm>
            <a:off x="1297215" y="2536238"/>
            <a:ext cx="6549571" cy="3596048"/>
          </a:xfrm>
          <a:prstGeom prst="roundRect">
            <a:avLst/>
          </a:prstGeom>
        </p:spPr>
        <p:style>
          <a:lnRef idx="1">
            <a:schemeClr val="dk1"/>
          </a:lnRef>
          <a:fillRef idx="2">
            <a:schemeClr val="dk1"/>
          </a:fillRef>
          <a:effectRef idx="1">
            <a:schemeClr val="dk1"/>
          </a:effectRef>
          <a:fontRef idx="minor">
            <a:schemeClr val="dk1"/>
          </a:fontRef>
        </p:style>
        <p:txBody>
          <a:bodyPr rtlCol="0" anchor="t"/>
          <a:lstStyle/>
          <a:p>
            <a:r>
              <a:rPr lang="en-US" b="1" dirty="0" smtClean="0"/>
              <a:t>What is missing?</a:t>
            </a:r>
          </a:p>
          <a:p>
            <a:endParaRPr lang="en-US" b="1" dirty="0"/>
          </a:p>
          <a:p>
            <a:r>
              <a:rPr lang="en-US" b="1" dirty="0" smtClean="0"/>
              <a:t>Salience </a:t>
            </a:r>
            <a:r>
              <a:rPr lang="en-US" dirty="0" smtClean="0"/>
              <a:t>– Many actors and relations are not central.	</a:t>
            </a:r>
          </a:p>
          <a:p>
            <a:r>
              <a:rPr lang="en-US" dirty="0"/>
              <a:t>	</a:t>
            </a:r>
            <a:r>
              <a:rPr lang="en-US" dirty="0" smtClean="0"/>
              <a:t>ESPN, Mark Fainaru-Wade, reporters.</a:t>
            </a:r>
          </a:p>
          <a:p>
            <a:r>
              <a:rPr lang="en-US" dirty="0" smtClean="0"/>
              <a:t>	joined, told, was manager of, will never condone </a:t>
            </a:r>
            <a:endParaRPr lang="en-US" dirty="0"/>
          </a:p>
          <a:p>
            <a:r>
              <a:rPr lang="en-US" b="1" dirty="0" smtClean="0"/>
              <a:t>Structure </a:t>
            </a:r>
            <a:r>
              <a:rPr lang="en-US" dirty="0" smtClean="0"/>
              <a:t>– beyond the binary relations between entities.</a:t>
            </a:r>
          </a:p>
          <a:p>
            <a:r>
              <a:rPr lang="en-US" b="1" dirty="0" smtClean="0"/>
              <a:t>	</a:t>
            </a:r>
            <a:r>
              <a:rPr lang="en-US" dirty="0" smtClean="0"/>
              <a:t>Some relations belong together</a:t>
            </a:r>
            <a:endParaRPr lang="en-US" b="1" dirty="0" smtClean="0"/>
          </a:p>
          <a:p>
            <a:r>
              <a:rPr lang="en-US" b="1" dirty="0" smtClean="0"/>
              <a:t>	</a:t>
            </a:r>
            <a:r>
              <a:rPr lang="en-US" dirty="0" smtClean="0"/>
              <a:t>Order in which events happened. </a:t>
            </a:r>
            <a:endParaRPr lang="en-US" b="1" dirty="0" smtClean="0"/>
          </a:p>
          <a:p>
            <a:r>
              <a:rPr lang="en-US" b="1" dirty="0" smtClean="0"/>
              <a:t>Implicit relations</a:t>
            </a:r>
            <a:r>
              <a:rPr lang="en-US" dirty="0" smtClean="0"/>
              <a:t> – beyond what is stated in text.</a:t>
            </a:r>
          </a:p>
          <a:p>
            <a:r>
              <a:rPr lang="en-US" dirty="0" smtClean="0"/>
              <a:t>	Ramirez was a Dodger.</a:t>
            </a:r>
          </a:p>
          <a:p>
            <a:r>
              <a:rPr lang="en-US" dirty="0"/>
              <a:t>	</a:t>
            </a:r>
            <a:r>
              <a:rPr lang="en-US" dirty="0" smtClean="0"/>
              <a:t>Ramirez failed a drug test.</a:t>
            </a:r>
          </a:p>
          <a:p>
            <a:r>
              <a:rPr lang="en-US" dirty="0"/>
              <a:t>	</a:t>
            </a:r>
            <a:r>
              <a:rPr lang="en-US" dirty="0" smtClean="0"/>
              <a:t>Major League Baseball suspended Manny.</a:t>
            </a:r>
          </a:p>
        </p:txBody>
      </p:sp>
    </p:spTree>
    <p:extLst>
      <p:ext uri="{BB962C8B-B14F-4D97-AF65-F5344CB8AC3E}">
        <p14:creationId xmlns:p14="http://schemas.microsoft.com/office/powerpoint/2010/main" val="71167258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Modeling Events</a:t>
            </a:r>
            <a:endParaRPr lang="en-US" dirty="0"/>
          </a:p>
        </p:txBody>
      </p:sp>
      <p:sp>
        <p:nvSpPr>
          <p:cNvPr id="3" name="TextBox 2"/>
          <p:cNvSpPr txBox="1"/>
          <p:nvPr/>
        </p:nvSpPr>
        <p:spPr>
          <a:xfrm>
            <a:off x="339071" y="1342573"/>
            <a:ext cx="8505911" cy="369332"/>
          </a:xfrm>
          <a:prstGeom prst="rect">
            <a:avLst/>
          </a:prstGeom>
          <a:noFill/>
        </p:spPr>
        <p:txBody>
          <a:bodyPr wrap="square" rtlCol="0">
            <a:spAutoFit/>
          </a:bodyPr>
          <a:lstStyle/>
          <a:p>
            <a:pPr algn="ctr"/>
            <a:r>
              <a:rPr lang="en-US" dirty="0" smtClean="0"/>
              <a:t>A Model of Suspension Event</a:t>
            </a:r>
            <a:endParaRPr lang="en-US" dirty="0"/>
          </a:p>
        </p:txBody>
      </p:sp>
      <p:sp>
        <p:nvSpPr>
          <p:cNvPr id="8" name="Rounded Rectangle 7"/>
          <p:cNvSpPr/>
          <p:nvPr/>
        </p:nvSpPr>
        <p:spPr>
          <a:xfrm>
            <a:off x="1920875" y="2694531"/>
            <a:ext cx="5302251" cy="2276611"/>
          </a:xfrm>
          <a:prstGeom prst="roundRect">
            <a:avLst/>
          </a:prstGeom>
        </p:spPr>
        <p:style>
          <a:lnRef idx="1">
            <a:schemeClr val="dk1"/>
          </a:lnRef>
          <a:fillRef idx="2">
            <a:schemeClr val="dk1"/>
          </a:fillRef>
          <a:effectRef idx="1">
            <a:schemeClr val="dk1"/>
          </a:effectRef>
          <a:fontRef idx="minor">
            <a:schemeClr val="dk1"/>
          </a:fontRef>
        </p:style>
        <p:txBody>
          <a:bodyPr rtlCol="0" anchor="t"/>
          <a:lstStyle/>
          <a:p>
            <a:r>
              <a:rPr lang="en-US" sz="1400" b="1" dirty="0" smtClean="0"/>
              <a:t>Suspension</a:t>
            </a:r>
          </a:p>
          <a:p>
            <a:endParaRPr lang="en-US" sz="1400" dirty="0"/>
          </a:p>
          <a:p>
            <a:r>
              <a:rPr lang="en-US" sz="1400" b="1" dirty="0" smtClean="0"/>
              <a:t>Test</a:t>
            </a:r>
            <a:r>
              <a:rPr lang="en-US" sz="1400" dirty="0" smtClean="0"/>
              <a:t>			</a:t>
            </a:r>
            <a:r>
              <a:rPr lang="en-US" sz="1400" dirty="0" smtClean="0"/>
              <a:t>Drug </a:t>
            </a:r>
            <a:r>
              <a:rPr lang="en-US" sz="1400" dirty="0" smtClean="0"/>
              <a:t>test that was administered</a:t>
            </a:r>
          </a:p>
          <a:p>
            <a:r>
              <a:rPr lang="en-US" sz="1400" b="1" dirty="0" smtClean="0"/>
              <a:t>Player</a:t>
            </a:r>
            <a:r>
              <a:rPr lang="en-US" sz="1400" dirty="0" smtClean="0"/>
              <a:t>		</a:t>
            </a:r>
            <a:r>
              <a:rPr lang="en-US" sz="1400" dirty="0" smtClean="0"/>
              <a:t>Person </a:t>
            </a:r>
            <a:r>
              <a:rPr lang="en-US" sz="1400" dirty="0" smtClean="0"/>
              <a:t>who fails the test</a:t>
            </a:r>
          </a:p>
          <a:p>
            <a:r>
              <a:rPr lang="en-US" sz="1400" b="1" dirty="0" smtClean="0"/>
              <a:t>Team</a:t>
            </a:r>
            <a:r>
              <a:rPr lang="en-US" sz="1400" dirty="0" smtClean="0"/>
              <a:t>			Player’s team</a:t>
            </a:r>
          </a:p>
          <a:p>
            <a:r>
              <a:rPr lang="en-US" sz="1400" b="1" dirty="0" smtClean="0"/>
              <a:t>Organization	</a:t>
            </a:r>
            <a:r>
              <a:rPr lang="en-US" sz="1400" dirty="0" smtClean="0"/>
              <a:t>Organization that suspends the player</a:t>
            </a:r>
          </a:p>
          <a:p>
            <a:r>
              <a:rPr lang="en-US" sz="1400" b="1" dirty="0" smtClean="0"/>
              <a:t>Drug</a:t>
            </a:r>
            <a:r>
              <a:rPr lang="en-US" sz="1400" dirty="0" smtClean="0"/>
              <a:t>			Drug used by the player</a:t>
            </a:r>
          </a:p>
          <a:p>
            <a:r>
              <a:rPr lang="en-US" sz="1400" b="1" dirty="0" smtClean="0"/>
              <a:t>Duration</a:t>
            </a:r>
            <a:r>
              <a:rPr lang="en-US" sz="1400" dirty="0" smtClean="0"/>
              <a:t>		Time for which the player is suspended</a:t>
            </a:r>
          </a:p>
          <a:p>
            <a:endParaRPr lang="en-US" sz="1400" dirty="0"/>
          </a:p>
        </p:txBody>
      </p:sp>
    </p:spTree>
    <p:extLst>
      <p:ext uri="{BB962C8B-B14F-4D97-AF65-F5344CB8AC3E}">
        <p14:creationId xmlns:p14="http://schemas.microsoft.com/office/powerpoint/2010/main" val="2739712341"/>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Modeling Events</a:t>
            </a:r>
            <a:endParaRPr lang="en-US" dirty="0"/>
          </a:p>
        </p:txBody>
      </p:sp>
      <p:sp>
        <p:nvSpPr>
          <p:cNvPr id="3" name="TextBox 2"/>
          <p:cNvSpPr txBox="1"/>
          <p:nvPr/>
        </p:nvSpPr>
        <p:spPr>
          <a:xfrm>
            <a:off x="339071" y="1342573"/>
            <a:ext cx="8505911" cy="369332"/>
          </a:xfrm>
          <a:prstGeom prst="rect">
            <a:avLst/>
          </a:prstGeom>
          <a:noFill/>
        </p:spPr>
        <p:txBody>
          <a:bodyPr wrap="square" rtlCol="0">
            <a:spAutoFit/>
          </a:bodyPr>
          <a:lstStyle/>
          <a:p>
            <a:pPr algn="ctr"/>
            <a:r>
              <a:rPr lang="en-US" dirty="0" smtClean="0"/>
              <a:t>Models of Open-domain Events</a:t>
            </a:r>
            <a:endParaRPr lang="en-US" dirty="0"/>
          </a:p>
        </p:txBody>
      </p:sp>
      <p:grpSp>
        <p:nvGrpSpPr>
          <p:cNvPr id="12" name="Group 11"/>
          <p:cNvGrpSpPr/>
          <p:nvPr/>
        </p:nvGrpSpPr>
        <p:grpSpPr>
          <a:xfrm>
            <a:off x="2263322" y="2608549"/>
            <a:ext cx="4617356" cy="2697650"/>
            <a:chOff x="498930" y="1874350"/>
            <a:chExt cx="8051800" cy="4666340"/>
          </a:xfrm>
        </p:grpSpPr>
        <p:sp>
          <p:nvSpPr>
            <p:cNvPr id="13" name="Rounded Rectangle 12"/>
            <p:cNvSpPr/>
            <p:nvPr/>
          </p:nvSpPr>
          <p:spPr>
            <a:xfrm>
              <a:off x="2001159" y="1874350"/>
              <a:ext cx="6549571" cy="3084286"/>
            </a:xfrm>
            <a:prstGeom prst="roundRect">
              <a:avLst/>
            </a:prstGeom>
          </p:spPr>
          <p:style>
            <a:lnRef idx="1">
              <a:schemeClr val="dk1"/>
            </a:lnRef>
            <a:fillRef idx="2">
              <a:schemeClr val="dk1"/>
            </a:fillRef>
            <a:effectRef idx="1">
              <a:schemeClr val="dk1"/>
            </a:effectRef>
            <a:fontRef idx="minor">
              <a:schemeClr val="dk1"/>
            </a:fontRef>
          </p:style>
          <p:txBody>
            <a:bodyPr rtlCol="0" anchor="t"/>
            <a:lstStyle/>
            <a:p>
              <a:r>
                <a:rPr lang="en-US" sz="1000" b="1" dirty="0" smtClean="0"/>
                <a:t>bombing</a:t>
              </a:r>
            </a:p>
            <a:p>
              <a:endParaRPr lang="en-US" sz="1000" dirty="0"/>
            </a:p>
            <a:p>
              <a:r>
                <a:rPr lang="en-US" sz="1000" b="1" dirty="0" smtClean="0"/>
                <a:t>Test</a:t>
              </a:r>
              <a:r>
                <a:rPr lang="en-US" sz="1000" dirty="0" smtClean="0"/>
                <a:t>				Drug test that was administered</a:t>
              </a:r>
            </a:p>
            <a:p>
              <a:r>
                <a:rPr lang="en-US" sz="1000" b="1" dirty="0" smtClean="0"/>
                <a:t>Player</a:t>
              </a:r>
              <a:r>
                <a:rPr lang="en-US" sz="1000" dirty="0" smtClean="0"/>
                <a:t>			Person who fails the test</a:t>
              </a:r>
            </a:p>
            <a:p>
              <a:r>
                <a:rPr lang="en-US" sz="1000" b="1" dirty="0" smtClean="0"/>
                <a:t>Team</a:t>
              </a:r>
              <a:r>
                <a:rPr lang="en-US" sz="1000" dirty="0" smtClean="0"/>
                <a:t>			Player’s team</a:t>
              </a:r>
            </a:p>
            <a:p>
              <a:r>
                <a:rPr lang="en-US" sz="1000" b="1" dirty="0" smtClean="0"/>
                <a:t>Organization	</a:t>
              </a:r>
              <a:r>
                <a:rPr lang="en-US" sz="1000" dirty="0" smtClean="0"/>
                <a:t>Organization that suspends the player</a:t>
              </a:r>
            </a:p>
            <a:p>
              <a:r>
                <a:rPr lang="en-US" sz="1000" b="1" dirty="0" smtClean="0"/>
                <a:t>Drug</a:t>
              </a:r>
              <a:r>
                <a:rPr lang="en-US" sz="1000" dirty="0" smtClean="0"/>
                <a:t>			Drug used by the player</a:t>
              </a:r>
            </a:p>
            <a:p>
              <a:r>
                <a:rPr lang="en-US" sz="1000" b="1" dirty="0" smtClean="0"/>
                <a:t>Duration</a:t>
              </a:r>
              <a:r>
                <a:rPr lang="en-US" sz="1000" dirty="0" smtClean="0"/>
                <a:t>		Time for which the player is suspended</a:t>
              </a:r>
            </a:p>
            <a:p>
              <a:endParaRPr lang="en-US" sz="1000" dirty="0"/>
            </a:p>
          </p:txBody>
        </p:sp>
        <p:sp>
          <p:nvSpPr>
            <p:cNvPr id="14" name="Rounded Rectangle 13"/>
            <p:cNvSpPr/>
            <p:nvPr/>
          </p:nvSpPr>
          <p:spPr>
            <a:xfrm>
              <a:off x="1576615" y="2393237"/>
              <a:ext cx="6549571" cy="3084286"/>
            </a:xfrm>
            <a:prstGeom prst="roundRect">
              <a:avLst/>
            </a:prstGeom>
          </p:spPr>
          <p:style>
            <a:lnRef idx="1">
              <a:schemeClr val="dk1"/>
            </a:lnRef>
            <a:fillRef idx="2">
              <a:schemeClr val="dk1"/>
            </a:fillRef>
            <a:effectRef idx="1">
              <a:schemeClr val="dk1"/>
            </a:effectRef>
            <a:fontRef idx="minor">
              <a:schemeClr val="dk1"/>
            </a:fontRef>
          </p:style>
          <p:txBody>
            <a:bodyPr rtlCol="0" anchor="t"/>
            <a:lstStyle/>
            <a:p>
              <a:r>
                <a:rPr lang="en-US" sz="1000" b="1" dirty="0" smtClean="0"/>
                <a:t>Lawsuit</a:t>
              </a:r>
            </a:p>
            <a:p>
              <a:endParaRPr lang="en-US" sz="1000" dirty="0"/>
            </a:p>
            <a:p>
              <a:r>
                <a:rPr lang="en-US" sz="1000" b="1" dirty="0" smtClean="0"/>
                <a:t>Test</a:t>
              </a:r>
              <a:r>
                <a:rPr lang="en-US" sz="1000" dirty="0" smtClean="0"/>
                <a:t>				Drug test that was administered</a:t>
              </a:r>
            </a:p>
            <a:p>
              <a:r>
                <a:rPr lang="en-US" sz="1000" b="1" dirty="0" smtClean="0"/>
                <a:t>Player</a:t>
              </a:r>
              <a:r>
                <a:rPr lang="en-US" sz="1000" dirty="0" smtClean="0"/>
                <a:t>			Person who fails the test</a:t>
              </a:r>
            </a:p>
            <a:p>
              <a:r>
                <a:rPr lang="en-US" sz="1000" b="1" dirty="0" smtClean="0"/>
                <a:t>Team</a:t>
              </a:r>
              <a:r>
                <a:rPr lang="en-US" sz="1000" dirty="0" smtClean="0"/>
                <a:t>			Player’s team</a:t>
              </a:r>
            </a:p>
            <a:p>
              <a:r>
                <a:rPr lang="en-US" sz="1000" b="1" dirty="0" smtClean="0"/>
                <a:t>Organization	</a:t>
              </a:r>
              <a:r>
                <a:rPr lang="en-US" sz="1000" dirty="0" smtClean="0"/>
                <a:t>Organization that suspends the player</a:t>
              </a:r>
            </a:p>
            <a:p>
              <a:r>
                <a:rPr lang="en-US" sz="1000" b="1" dirty="0" smtClean="0"/>
                <a:t>Drug</a:t>
              </a:r>
              <a:r>
                <a:rPr lang="en-US" sz="1000" dirty="0" smtClean="0"/>
                <a:t>			Drug used by the player</a:t>
              </a:r>
            </a:p>
            <a:p>
              <a:r>
                <a:rPr lang="en-US" sz="1000" b="1" dirty="0" smtClean="0"/>
                <a:t>Duration</a:t>
              </a:r>
              <a:r>
                <a:rPr lang="en-US" sz="1000" dirty="0" smtClean="0"/>
                <a:t>		Time for which the player is suspended</a:t>
              </a:r>
            </a:p>
            <a:p>
              <a:endParaRPr lang="en-US" sz="1000" dirty="0"/>
            </a:p>
          </p:txBody>
        </p:sp>
        <p:sp>
          <p:nvSpPr>
            <p:cNvPr id="15" name="Rounded Rectangle 14"/>
            <p:cNvSpPr/>
            <p:nvPr/>
          </p:nvSpPr>
          <p:spPr>
            <a:xfrm>
              <a:off x="1025071" y="2912123"/>
              <a:ext cx="6549571" cy="3084286"/>
            </a:xfrm>
            <a:prstGeom prst="roundRect">
              <a:avLst/>
            </a:prstGeom>
          </p:spPr>
          <p:style>
            <a:lnRef idx="1">
              <a:schemeClr val="dk1"/>
            </a:lnRef>
            <a:fillRef idx="2">
              <a:schemeClr val="dk1"/>
            </a:fillRef>
            <a:effectRef idx="1">
              <a:schemeClr val="dk1"/>
            </a:effectRef>
            <a:fontRef idx="minor">
              <a:schemeClr val="dk1"/>
            </a:fontRef>
          </p:style>
          <p:txBody>
            <a:bodyPr rtlCol="0" anchor="t"/>
            <a:lstStyle/>
            <a:p>
              <a:r>
                <a:rPr lang="en-US" sz="1000" b="1" dirty="0" smtClean="0"/>
                <a:t>Arrest</a:t>
              </a:r>
            </a:p>
            <a:p>
              <a:endParaRPr lang="en-US" sz="1000" dirty="0"/>
            </a:p>
            <a:p>
              <a:r>
                <a:rPr lang="en-US" sz="1000" b="1" dirty="0" smtClean="0"/>
                <a:t>Test</a:t>
              </a:r>
              <a:r>
                <a:rPr lang="en-US" sz="1000" dirty="0" smtClean="0"/>
                <a:t>				Drug test that was administered</a:t>
              </a:r>
            </a:p>
            <a:p>
              <a:r>
                <a:rPr lang="en-US" sz="1000" b="1" dirty="0" smtClean="0"/>
                <a:t>Player</a:t>
              </a:r>
              <a:r>
                <a:rPr lang="en-US" sz="1000" dirty="0" smtClean="0"/>
                <a:t>			Person who fails the test</a:t>
              </a:r>
            </a:p>
            <a:p>
              <a:r>
                <a:rPr lang="en-US" sz="1000" b="1" dirty="0" smtClean="0"/>
                <a:t>Team</a:t>
              </a:r>
              <a:r>
                <a:rPr lang="en-US" sz="1000" dirty="0" smtClean="0"/>
                <a:t>			Player’s team</a:t>
              </a:r>
            </a:p>
            <a:p>
              <a:r>
                <a:rPr lang="en-US" sz="1000" b="1" dirty="0" smtClean="0"/>
                <a:t>Organization	</a:t>
              </a:r>
              <a:r>
                <a:rPr lang="en-US" sz="1000" dirty="0" smtClean="0"/>
                <a:t>Organization that suspends the player</a:t>
              </a:r>
            </a:p>
            <a:p>
              <a:r>
                <a:rPr lang="en-US" sz="1000" b="1" dirty="0" smtClean="0"/>
                <a:t>Drug</a:t>
              </a:r>
              <a:r>
                <a:rPr lang="en-US" sz="1000" dirty="0" smtClean="0"/>
                <a:t>			Drug used by the player</a:t>
              </a:r>
            </a:p>
            <a:p>
              <a:r>
                <a:rPr lang="en-US" sz="1000" b="1" dirty="0" smtClean="0"/>
                <a:t>Duration</a:t>
              </a:r>
              <a:r>
                <a:rPr lang="en-US" sz="1000" dirty="0" smtClean="0"/>
                <a:t>		Time for which the player is suspended</a:t>
              </a:r>
            </a:p>
            <a:p>
              <a:endParaRPr lang="en-US" sz="1000" dirty="0"/>
            </a:p>
          </p:txBody>
        </p:sp>
        <p:sp>
          <p:nvSpPr>
            <p:cNvPr id="16" name="Rounded Rectangle 15"/>
            <p:cNvSpPr/>
            <p:nvPr/>
          </p:nvSpPr>
          <p:spPr>
            <a:xfrm>
              <a:off x="498930" y="3456404"/>
              <a:ext cx="6549571" cy="3084286"/>
            </a:xfrm>
            <a:prstGeom prst="roundRect">
              <a:avLst/>
            </a:prstGeom>
          </p:spPr>
          <p:style>
            <a:lnRef idx="1">
              <a:schemeClr val="dk1"/>
            </a:lnRef>
            <a:fillRef idx="2">
              <a:schemeClr val="dk1"/>
            </a:fillRef>
            <a:effectRef idx="1">
              <a:schemeClr val="dk1"/>
            </a:effectRef>
            <a:fontRef idx="minor">
              <a:schemeClr val="dk1"/>
            </a:fontRef>
          </p:style>
          <p:txBody>
            <a:bodyPr rtlCol="0" anchor="t"/>
            <a:lstStyle/>
            <a:p>
              <a:r>
                <a:rPr lang="en-US" sz="1000" b="1" dirty="0" smtClean="0"/>
                <a:t>Suspension</a:t>
              </a:r>
            </a:p>
            <a:p>
              <a:endParaRPr lang="en-US" sz="1000" dirty="0"/>
            </a:p>
            <a:p>
              <a:r>
                <a:rPr lang="en-US" sz="1000" b="1" dirty="0" smtClean="0"/>
                <a:t>Test</a:t>
              </a:r>
              <a:r>
                <a:rPr lang="en-US" sz="1000" dirty="0" smtClean="0"/>
                <a:t>		Drug test that was administered</a:t>
              </a:r>
            </a:p>
            <a:p>
              <a:r>
                <a:rPr lang="en-US" sz="1000" b="1" dirty="0" smtClean="0"/>
                <a:t>Player</a:t>
              </a:r>
              <a:r>
                <a:rPr lang="en-US" sz="1000" dirty="0" smtClean="0"/>
                <a:t>		Person who fails the test</a:t>
              </a:r>
            </a:p>
            <a:p>
              <a:r>
                <a:rPr lang="en-US" sz="1000" b="1" dirty="0" smtClean="0"/>
                <a:t>Team</a:t>
              </a:r>
              <a:r>
                <a:rPr lang="en-US" sz="1000" dirty="0" smtClean="0"/>
                <a:t>		Player’s team</a:t>
              </a:r>
            </a:p>
            <a:p>
              <a:r>
                <a:rPr lang="en-US" sz="1000" b="1" dirty="0" smtClean="0"/>
                <a:t>Organization	</a:t>
              </a:r>
              <a:r>
                <a:rPr lang="en-US" sz="1000" dirty="0" smtClean="0"/>
                <a:t>Organization that suspends the player</a:t>
              </a:r>
            </a:p>
            <a:p>
              <a:r>
                <a:rPr lang="en-US" sz="1000" b="1" dirty="0" smtClean="0"/>
                <a:t>Drug</a:t>
              </a:r>
              <a:r>
                <a:rPr lang="en-US" sz="1000" dirty="0" smtClean="0"/>
                <a:t>		Drug used by the player</a:t>
              </a:r>
            </a:p>
            <a:p>
              <a:r>
                <a:rPr lang="en-US" sz="1000" b="1" dirty="0" smtClean="0"/>
                <a:t>Duration</a:t>
              </a:r>
              <a:r>
                <a:rPr lang="en-US" sz="1000" dirty="0" smtClean="0"/>
                <a:t>	Time for which the player is suspended</a:t>
              </a:r>
            </a:p>
            <a:p>
              <a:endParaRPr lang="en-US" sz="1000" dirty="0"/>
            </a:p>
          </p:txBody>
        </p:sp>
      </p:grpSp>
    </p:spTree>
    <p:extLst>
      <p:ext uri="{BB962C8B-B14F-4D97-AF65-F5344CB8AC3E}">
        <p14:creationId xmlns:p14="http://schemas.microsoft.com/office/powerpoint/2010/main" val="2944067318"/>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Modeling Events</a:t>
            </a:r>
            <a:endParaRPr lang="en-US" dirty="0"/>
          </a:p>
        </p:txBody>
      </p:sp>
      <p:sp>
        <p:nvSpPr>
          <p:cNvPr id="3" name="TextBox 2"/>
          <p:cNvSpPr txBox="1"/>
          <p:nvPr/>
        </p:nvSpPr>
        <p:spPr>
          <a:xfrm>
            <a:off x="339071" y="1342573"/>
            <a:ext cx="8505911" cy="369332"/>
          </a:xfrm>
          <a:prstGeom prst="rect">
            <a:avLst/>
          </a:prstGeom>
          <a:noFill/>
        </p:spPr>
        <p:txBody>
          <a:bodyPr wrap="square" rtlCol="0">
            <a:spAutoFit/>
          </a:bodyPr>
          <a:lstStyle/>
          <a:p>
            <a:pPr algn="ctr"/>
            <a:r>
              <a:rPr lang="en-US" dirty="0" smtClean="0"/>
              <a:t>Models of Open-domain Events</a:t>
            </a:r>
            <a:endParaRPr lang="en-US" dirty="0"/>
          </a:p>
        </p:txBody>
      </p:sp>
      <p:grpSp>
        <p:nvGrpSpPr>
          <p:cNvPr id="5" name="Group 4"/>
          <p:cNvGrpSpPr/>
          <p:nvPr/>
        </p:nvGrpSpPr>
        <p:grpSpPr>
          <a:xfrm>
            <a:off x="1946145" y="3657401"/>
            <a:ext cx="4617356" cy="2697650"/>
            <a:chOff x="498930" y="1874350"/>
            <a:chExt cx="8051800" cy="4666340"/>
          </a:xfrm>
        </p:grpSpPr>
        <p:sp>
          <p:nvSpPr>
            <p:cNvPr id="10" name="Rounded Rectangle 9"/>
            <p:cNvSpPr/>
            <p:nvPr/>
          </p:nvSpPr>
          <p:spPr>
            <a:xfrm>
              <a:off x="2001159" y="1874350"/>
              <a:ext cx="6549571" cy="3084286"/>
            </a:xfrm>
            <a:prstGeom prst="roundRect">
              <a:avLst/>
            </a:prstGeom>
          </p:spPr>
          <p:style>
            <a:lnRef idx="1">
              <a:schemeClr val="dk1"/>
            </a:lnRef>
            <a:fillRef idx="2">
              <a:schemeClr val="dk1"/>
            </a:fillRef>
            <a:effectRef idx="1">
              <a:schemeClr val="dk1"/>
            </a:effectRef>
            <a:fontRef idx="minor">
              <a:schemeClr val="dk1"/>
            </a:fontRef>
          </p:style>
          <p:txBody>
            <a:bodyPr rtlCol="0" anchor="t"/>
            <a:lstStyle/>
            <a:p>
              <a:r>
                <a:rPr lang="en-US" sz="1000" b="1" dirty="0" smtClean="0"/>
                <a:t>bombing</a:t>
              </a:r>
            </a:p>
            <a:p>
              <a:endParaRPr lang="en-US" sz="1000" dirty="0"/>
            </a:p>
            <a:p>
              <a:r>
                <a:rPr lang="en-US" sz="1000" b="1" dirty="0" smtClean="0"/>
                <a:t>Test</a:t>
              </a:r>
              <a:r>
                <a:rPr lang="en-US" sz="1000" dirty="0" smtClean="0"/>
                <a:t>				Drug test that was administered</a:t>
              </a:r>
            </a:p>
            <a:p>
              <a:r>
                <a:rPr lang="en-US" sz="1000" b="1" dirty="0" smtClean="0"/>
                <a:t>Player</a:t>
              </a:r>
              <a:r>
                <a:rPr lang="en-US" sz="1000" dirty="0" smtClean="0"/>
                <a:t>			Person who fails the test</a:t>
              </a:r>
            </a:p>
            <a:p>
              <a:r>
                <a:rPr lang="en-US" sz="1000" b="1" dirty="0" smtClean="0"/>
                <a:t>Team</a:t>
              </a:r>
              <a:r>
                <a:rPr lang="en-US" sz="1000" dirty="0" smtClean="0"/>
                <a:t>			Player’s team</a:t>
              </a:r>
            </a:p>
            <a:p>
              <a:r>
                <a:rPr lang="en-US" sz="1000" b="1" dirty="0" smtClean="0"/>
                <a:t>Organization	</a:t>
              </a:r>
              <a:r>
                <a:rPr lang="en-US" sz="1000" dirty="0" smtClean="0"/>
                <a:t>Organization that suspends the player</a:t>
              </a:r>
            </a:p>
            <a:p>
              <a:r>
                <a:rPr lang="en-US" sz="1000" b="1" dirty="0" smtClean="0"/>
                <a:t>Drug</a:t>
              </a:r>
              <a:r>
                <a:rPr lang="en-US" sz="1000" dirty="0" smtClean="0"/>
                <a:t>			Drug used by the player</a:t>
              </a:r>
            </a:p>
            <a:p>
              <a:r>
                <a:rPr lang="en-US" sz="1000" b="1" dirty="0" smtClean="0"/>
                <a:t>Duration</a:t>
              </a:r>
              <a:r>
                <a:rPr lang="en-US" sz="1000" dirty="0" smtClean="0"/>
                <a:t>		Time for which the player is suspended</a:t>
              </a:r>
            </a:p>
            <a:p>
              <a:endParaRPr lang="en-US" sz="1000" dirty="0"/>
            </a:p>
          </p:txBody>
        </p:sp>
        <p:sp>
          <p:nvSpPr>
            <p:cNvPr id="9" name="Rounded Rectangle 8"/>
            <p:cNvSpPr/>
            <p:nvPr/>
          </p:nvSpPr>
          <p:spPr>
            <a:xfrm>
              <a:off x="1576615" y="2393237"/>
              <a:ext cx="6549571" cy="3084286"/>
            </a:xfrm>
            <a:prstGeom prst="roundRect">
              <a:avLst/>
            </a:prstGeom>
          </p:spPr>
          <p:style>
            <a:lnRef idx="1">
              <a:schemeClr val="dk1"/>
            </a:lnRef>
            <a:fillRef idx="2">
              <a:schemeClr val="dk1"/>
            </a:fillRef>
            <a:effectRef idx="1">
              <a:schemeClr val="dk1"/>
            </a:effectRef>
            <a:fontRef idx="minor">
              <a:schemeClr val="dk1"/>
            </a:fontRef>
          </p:style>
          <p:txBody>
            <a:bodyPr rtlCol="0" anchor="t"/>
            <a:lstStyle/>
            <a:p>
              <a:r>
                <a:rPr lang="en-US" sz="1000" b="1" dirty="0" smtClean="0"/>
                <a:t>Lawsuit</a:t>
              </a:r>
            </a:p>
            <a:p>
              <a:endParaRPr lang="en-US" sz="1000" dirty="0"/>
            </a:p>
            <a:p>
              <a:r>
                <a:rPr lang="en-US" sz="1000" b="1" dirty="0" smtClean="0"/>
                <a:t>Test</a:t>
              </a:r>
              <a:r>
                <a:rPr lang="en-US" sz="1000" dirty="0" smtClean="0"/>
                <a:t>				Drug test that was administered</a:t>
              </a:r>
            </a:p>
            <a:p>
              <a:r>
                <a:rPr lang="en-US" sz="1000" b="1" dirty="0" smtClean="0"/>
                <a:t>Player</a:t>
              </a:r>
              <a:r>
                <a:rPr lang="en-US" sz="1000" dirty="0" smtClean="0"/>
                <a:t>			Person who fails the test</a:t>
              </a:r>
            </a:p>
            <a:p>
              <a:r>
                <a:rPr lang="en-US" sz="1000" b="1" dirty="0" smtClean="0"/>
                <a:t>Team</a:t>
              </a:r>
              <a:r>
                <a:rPr lang="en-US" sz="1000" dirty="0" smtClean="0"/>
                <a:t>			Player’s team</a:t>
              </a:r>
            </a:p>
            <a:p>
              <a:r>
                <a:rPr lang="en-US" sz="1000" b="1" dirty="0" smtClean="0"/>
                <a:t>Organization	</a:t>
              </a:r>
              <a:r>
                <a:rPr lang="en-US" sz="1000" dirty="0" smtClean="0"/>
                <a:t>Organization that suspends the player</a:t>
              </a:r>
            </a:p>
            <a:p>
              <a:r>
                <a:rPr lang="en-US" sz="1000" b="1" dirty="0" smtClean="0"/>
                <a:t>Drug</a:t>
              </a:r>
              <a:r>
                <a:rPr lang="en-US" sz="1000" dirty="0" smtClean="0"/>
                <a:t>			Drug used by the player</a:t>
              </a:r>
            </a:p>
            <a:p>
              <a:r>
                <a:rPr lang="en-US" sz="1000" b="1" dirty="0" smtClean="0"/>
                <a:t>Duration</a:t>
              </a:r>
              <a:r>
                <a:rPr lang="en-US" sz="1000" dirty="0" smtClean="0"/>
                <a:t>		Time for which the player is suspended</a:t>
              </a:r>
            </a:p>
            <a:p>
              <a:endParaRPr lang="en-US" sz="1000" dirty="0"/>
            </a:p>
          </p:txBody>
        </p:sp>
        <p:sp>
          <p:nvSpPr>
            <p:cNvPr id="7" name="Rounded Rectangle 6"/>
            <p:cNvSpPr/>
            <p:nvPr/>
          </p:nvSpPr>
          <p:spPr>
            <a:xfrm>
              <a:off x="1025071" y="2912123"/>
              <a:ext cx="6549571" cy="3084286"/>
            </a:xfrm>
            <a:prstGeom prst="roundRect">
              <a:avLst/>
            </a:prstGeom>
          </p:spPr>
          <p:style>
            <a:lnRef idx="1">
              <a:schemeClr val="dk1"/>
            </a:lnRef>
            <a:fillRef idx="2">
              <a:schemeClr val="dk1"/>
            </a:fillRef>
            <a:effectRef idx="1">
              <a:schemeClr val="dk1"/>
            </a:effectRef>
            <a:fontRef idx="minor">
              <a:schemeClr val="dk1"/>
            </a:fontRef>
          </p:style>
          <p:txBody>
            <a:bodyPr rtlCol="0" anchor="t"/>
            <a:lstStyle/>
            <a:p>
              <a:r>
                <a:rPr lang="en-US" sz="1000" b="1" dirty="0" smtClean="0"/>
                <a:t>Arrest</a:t>
              </a:r>
            </a:p>
            <a:p>
              <a:endParaRPr lang="en-US" sz="1000" dirty="0"/>
            </a:p>
            <a:p>
              <a:r>
                <a:rPr lang="en-US" sz="1000" b="1" dirty="0" smtClean="0"/>
                <a:t>Test</a:t>
              </a:r>
              <a:r>
                <a:rPr lang="en-US" sz="1000" dirty="0" smtClean="0"/>
                <a:t>				Drug test that was administered</a:t>
              </a:r>
            </a:p>
            <a:p>
              <a:r>
                <a:rPr lang="en-US" sz="1000" b="1" dirty="0" smtClean="0"/>
                <a:t>Player</a:t>
              </a:r>
              <a:r>
                <a:rPr lang="en-US" sz="1000" dirty="0" smtClean="0"/>
                <a:t>			Person who fails the test</a:t>
              </a:r>
            </a:p>
            <a:p>
              <a:r>
                <a:rPr lang="en-US" sz="1000" b="1" dirty="0" smtClean="0"/>
                <a:t>Team</a:t>
              </a:r>
              <a:r>
                <a:rPr lang="en-US" sz="1000" dirty="0" smtClean="0"/>
                <a:t>			Player’s team</a:t>
              </a:r>
            </a:p>
            <a:p>
              <a:r>
                <a:rPr lang="en-US" sz="1000" b="1" dirty="0" smtClean="0"/>
                <a:t>Organization	</a:t>
              </a:r>
              <a:r>
                <a:rPr lang="en-US" sz="1000" dirty="0" smtClean="0"/>
                <a:t>Organization that suspends the player</a:t>
              </a:r>
            </a:p>
            <a:p>
              <a:r>
                <a:rPr lang="en-US" sz="1000" b="1" dirty="0" smtClean="0"/>
                <a:t>Drug</a:t>
              </a:r>
              <a:r>
                <a:rPr lang="en-US" sz="1000" dirty="0" smtClean="0"/>
                <a:t>			Drug used by the player</a:t>
              </a:r>
            </a:p>
            <a:p>
              <a:r>
                <a:rPr lang="en-US" sz="1000" b="1" dirty="0" smtClean="0"/>
                <a:t>Duration</a:t>
              </a:r>
              <a:r>
                <a:rPr lang="en-US" sz="1000" dirty="0" smtClean="0"/>
                <a:t>		Time for which the player is suspended</a:t>
              </a:r>
            </a:p>
            <a:p>
              <a:endParaRPr lang="en-US" sz="1000" dirty="0"/>
            </a:p>
          </p:txBody>
        </p:sp>
        <p:sp>
          <p:nvSpPr>
            <p:cNvPr id="8" name="Rounded Rectangle 7"/>
            <p:cNvSpPr/>
            <p:nvPr/>
          </p:nvSpPr>
          <p:spPr>
            <a:xfrm>
              <a:off x="498930" y="3456404"/>
              <a:ext cx="6549571" cy="3084286"/>
            </a:xfrm>
            <a:prstGeom prst="roundRect">
              <a:avLst/>
            </a:prstGeom>
          </p:spPr>
          <p:style>
            <a:lnRef idx="1">
              <a:schemeClr val="dk1"/>
            </a:lnRef>
            <a:fillRef idx="2">
              <a:schemeClr val="dk1"/>
            </a:fillRef>
            <a:effectRef idx="1">
              <a:schemeClr val="dk1"/>
            </a:effectRef>
            <a:fontRef idx="minor">
              <a:schemeClr val="dk1"/>
            </a:fontRef>
          </p:style>
          <p:txBody>
            <a:bodyPr rtlCol="0" anchor="t"/>
            <a:lstStyle/>
            <a:p>
              <a:r>
                <a:rPr lang="en-US" sz="1000" b="1" dirty="0" smtClean="0"/>
                <a:t>Suspension</a:t>
              </a:r>
            </a:p>
            <a:p>
              <a:endParaRPr lang="en-US" sz="1000" dirty="0"/>
            </a:p>
            <a:p>
              <a:r>
                <a:rPr lang="en-US" sz="1000" b="1" dirty="0" smtClean="0"/>
                <a:t>Test</a:t>
              </a:r>
              <a:r>
                <a:rPr lang="en-US" sz="1000" dirty="0" smtClean="0"/>
                <a:t>		Drug test that was administered</a:t>
              </a:r>
            </a:p>
            <a:p>
              <a:r>
                <a:rPr lang="en-US" sz="1000" b="1" dirty="0" smtClean="0"/>
                <a:t>Player</a:t>
              </a:r>
              <a:r>
                <a:rPr lang="en-US" sz="1000" dirty="0" smtClean="0"/>
                <a:t>		Person who fails the test</a:t>
              </a:r>
            </a:p>
            <a:p>
              <a:r>
                <a:rPr lang="en-US" sz="1000" b="1" dirty="0" smtClean="0"/>
                <a:t>Team</a:t>
              </a:r>
              <a:r>
                <a:rPr lang="en-US" sz="1000" dirty="0" smtClean="0"/>
                <a:t>		Player’s team</a:t>
              </a:r>
            </a:p>
            <a:p>
              <a:r>
                <a:rPr lang="en-US" sz="1000" b="1" dirty="0" smtClean="0"/>
                <a:t>Organization	</a:t>
              </a:r>
              <a:r>
                <a:rPr lang="en-US" sz="1000" dirty="0" smtClean="0"/>
                <a:t>Organization that suspends the player</a:t>
              </a:r>
            </a:p>
            <a:p>
              <a:r>
                <a:rPr lang="en-US" sz="1000" b="1" dirty="0" smtClean="0"/>
                <a:t>Drug</a:t>
              </a:r>
              <a:r>
                <a:rPr lang="en-US" sz="1000" dirty="0" smtClean="0"/>
                <a:t>		Drug used by the player</a:t>
              </a:r>
            </a:p>
            <a:p>
              <a:r>
                <a:rPr lang="en-US" sz="1000" b="1" dirty="0" smtClean="0"/>
                <a:t>Duration</a:t>
              </a:r>
              <a:r>
                <a:rPr lang="en-US" sz="1000" dirty="0" smtClean="0"/>
                <a:t>	Time for which the player is suspended</a:t>
              </a:r>
            </a:p>
            <a:p>
              <a:endParaRPr lang="en-US" sz="1000" dirty="0"/>
            </a:p>
          </p:txBody>
        </p:sp>
      </p:grpSp>
      <p:sp>
        <p:nvSpPr>
          <p:cNvPr id="11" name="TextBox 10"/>
          <p:cNvSpPr txBox="1"/>
          <p:nvPr/>
        </p:nvSpPr>
        <p:spPr>
          <a:xfrm>
            <a:off x="1946145" y="1995713"/>
            <a:ext cx="5769429" cy="1477328"/>
          </a:xfrm>
          <a:prstGeom prst="rect">
            <a:avLst/>
          </a:prstGeom>
          <a:noFill/>
        </p:spPr>
        <p:txBody>
          <a:bodyPr wrap="square" rtlCol="0">
            <a:spAutoFit/>
          </a:bodyPr>
          <a:lstStyle/>
          <a:p>
            <a:r>
              <a:rPr lang="en-US" dirty="0" smtClean="0"/>
              <a:t>Who creates these? </a:t>
            </a:r>
          </a:p>
          <a:p>
            <a:endParaRPr lang="en-US" dirty="0" smtClean="0"/>
          </a:p>
          <a:p>
            <a:r>
              <a:rPr lang="en-US" dirty="0" smtClean="0"/>
              <a:t>What are the space of events/scenarios?</a:t>
            </a:r>
            <a:endParaRPr lang="en-US" dirty="0"/>
          </a:p>
          <a:p>
            <a:endParaRPr lang="en-US" dirty="0" smtClean="0"/>
          </a:p>
          <a:p>
            <a:r>
              <a:rPr lang="en-US" dirty="0" smtClean="0"/>
              <a:t>And how many do we have to create?</a:t>
            </a:r>
          </a:p>
        </p:txBody>
      </p:sp>
    </p:spTree>
    <p:extLst>
      <p:ext uri="{BB962C8B-B14F-4D97-AF65-F5344CB8AC3E}">
        <p14:creationId xmlns:p14="http://schemas.microsoft.com/office/powerpoint/2010/main" val="3509276770"/>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 context</a:t>
            </a:r>
            <a:endParaRPr lang="en-US" dirty="0"/>
          </a:p>
        </p:txBody>
      </p:sp>
      <p:sp>
        <p:nvSpPr>
          <p:cNvPr id="44" name="TextBox 43"/>
          <p:cNvSpPr txBox="1"/>
          <p:nvPr/>
        </p:nvSpPr>
        <p:spPr>
          <a:xfrm>
            <a:off x="815912" y="5876213"/>
            <a:ext cx="1348827" cy="369332"/>
          </a:xfrm>
          <a:prstGeom prst="rect">
            <a:avLst/>
          </a:prstGeom>
          <a:noFill/>
        </p:spPr>
        <p:txBody>
          <a:bodyPr wrap="square" rtlCol="0">
            <a:spAutoFit/>
          </a:bodyPr>
          <a:lstStyle/>
          <a:p>
            <a:r>
              <a:rPr lang="en-US" b="1" dirty="0" smtClean="0"/>
              <a:t>Entities</a:t>
            </a:r>
            <a:endParaRPr lang="en-US" b="1" dirty="0"/>
          </a:p>
        </p:txBody>
      </p:sp>
      <p:sp>
        <p:nvSpPr>
          <p:cNvPr id="45" name="TextBox 44"/>
          <p:cNvSpPr txBox="1"/>
          <p:nvPr/>
        </p:nvSpPr>
        <p:spPr>
          <a:xfrm>
            <a:off x="3258464" y="5876213"/>
            <a:ext cx="1348827" cy="369332"/>
          </a:xfrm>
          <a:prstGeom prst="rect">
            <a:avLst/>
          </a:prstGeom>
          <a:noFill/>
        </p:spPr>
        <p:txBody>
          <a:bodyPr wrap="square" rtlCol="0">
            <a:spAutoFit/>
          </a:bodyPr>
          <a:lstStyle/>
          <a:p>
            <a:r>
              <a:rPr lang="en-US" b="1" dirty="0" smtClean="0"/>
              <a:t>Relations</a:t>
            </a:r>
            <a:endParaRPr lang="en-US" b="1" dirty="0"/>
          </a:p>
        </p:txBody>
      </p:sp>
      <p:sp>
        <p:nvSpPr>
          <p:cNvPr id="46" name="TextBox 45"/>
          <p:cNvSpPr txBox="1"/>
          <p:nvPr/>
        </p:nvSpPr>
        <p:spPr>
          <a:xfrm>
            <a:off x="6880273" y="5876213"/>
            <a:ext cx="1348827" cy="369332"/>
          </a:xfrm>
          <a:prstGeom prst="rect">
            <a:avLst/>
          </a:prstGeom>
          <a:noFill/>
        </p:spPr>
        <p:txBody>
          <a:bodyPr wrap="square" rtlCol="0">
            <a:spAutoFit/>
          </a:bodyPr>
          <a:lstStyle/>
          <a:p>
            <a:r>
              <a:rPr lang="en-US" b="1" dirty="0" smtClean="0"/>
              <a:t>Events</a:t>
            </a:r>
            <a:endParaRPr lang="en-US" b="1" dirty="0"/>
          </a:p>
        </p:txBody>
      </p:sp>
      <p:cxnSp>
        <p:nvCxnSpPr>
          <p:cNvPr id="34" name="Straight Arrow Connector 33"/>
          <p:cNvCxnSpPr/>
          <p:nvPr/>
        </p:nvCxnSpPr>
        <p:spPr>
          <a:xfrm flipV="1">
            <a:off x="697862" y="1235494"/>
            <a:ext cx="0" cy="464071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p:nvPr/>
        </p:nvCxnSpPr>
        <p:spPr>
          <a:xfrm>
            <a:off x="702819" y="5866719"/>
            <a:ext cx="7607501" cy="949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nvGrpSpPr>
          <p:cNvPr id="4" name="Group 3"/>
          <p:cNvGrpSpPr/>
          <p:nvPr/>
        </p:nvGrpSpPr>
        <p:grpSpPr>
          <a:xfrm>
            <a:off x="697862" y="3266777"/>
            <a:ext cx="2102070" cy="2308588"/>
            <a:chOff x="697862" y="3266777"/>
            <a:chExt cx="2102070" cy="2308588"/>
          </a:xfrm>
        </p:grpSpPr>
        <p:sp>
          <p:nvSpPr>
            <p:cNvPr id="50" name="TextBox 49"/>
            <p:cNvSpPr txBox="1"/>
            <p:nvPr/>
          </p:nvSpPr>
          <p:spPr>
            <a:xfrm>
              <a:off x="815912" y="4559702"/>
              <a:ext cx="1582795" cy="1015663"/>
            </a:xfrm>
            <a:prstGeom prst="rect">
              <a:avLst/>
            </a:prstGeom>
            <a:noFill/>
          </p:spPr>
          <p:txBody>
            <a:bodyPr wrap="square" rtlCol="0">
              <a:spAutoFit/>
            </a:bodyPr>
            <a:lstStyle/>
            <a:p>
              <a:r>
                <a:rPr lang="en-US" sz="1200" b="1" dirty="0" smtClean="0"/>
                <a:t>Named-entities</a:t>
              </a:r>
            </a:p>
            <a:p>
              <a:r>
                <a:rPr lang="en-US" sz="1200" dirty="0" smtClean="0"/>
                <a:t>Person</a:t>
              </a:r>
            </a:p>
            <a:p>
              <a:r>
                <a:rPr lang="en-US" sz="1200" dirty="0" smtClean="0"/>
                <a:t>Organization</a:t>
              </a:r>
            </a:p>
            <a:p>
              <a:r>
                <a:rPr lang="en-US" sz="1200" dirty="0" smtClean="0"/>
                <a:t>Location</a:t>
              </a:r>
            </a:p>
            <a:p>
              <a:r>
                <a:rPr lang="en-US" sz="1200" dirty="0" smtClean="0"/>
                <a:t>Misc.</a:t>
              </a:r>
              <a:endParaRPr lang="en-US" sz="1200" dirty="0"/>
            </a:p>
          </p:txBody>
        </p:sp>
        <p:sp>
          <p:nvSpPr>
            <p:cNvPr id="51" name="Rectangle 50"/>
            <p:cNvSpPr/>
            <p:nvPr/>
          </p:nvSpPr>
          <p:spPr>
            <a:xfrm>
              <a:off x="697862" y="3266777"/>
              <a:ext cx="2102070" cy="830997"/>
            </a:xfrm>
            <a:prstGeom prst="rect">
              <a:avLst/>
            </a:prstGeom>
          </p:spPr>
          <p:txBody>
            <a:bodyPr wrap="square">
              <a:spAutoFit/>
            </a:bodyPr>
            <a:lstStyle/>
            <a:p>
              <a:r>
                <a:rPr lang="en-US" sz="1200" b="1" dirty="0" smtClean="0"/>
                <a:t>Fine-grained</a:t>
              </a:r>
              <a:endParaRPr lang="en-US" sz="1200" dirty="0" smtClean="0"/>
            </a:p>
            <a:p>
              <a:r>
                <a:rPr lang="en-US" sz="1200" dirty="0" smtClean="0"/>
                <a:t>Actor, Architect, …</a:t>
              </a:r>
            </a:p>
            <a:p>
              <a:r>
                <a:rPr lang="en-US" sz="1200" dirty="0" smtClean="0"/>
                <a:t>Airline</a:t>
              </a:r>
              <a:r>
                <a:rPr lang="en-US" sz="1200" dirty="0"/>
                <a:t>, Sports team, … </a:t>
              </a:r>
            </a:p>
            <a:p>
              <a:r>
                <a:rPr lang="en-US" sz="1200" dirty="0" smtClean="0"/>
                <a:t>City</a:t>
              </a:r>
              <a:r>
                <a:rPr lang="en-US" sz="1200" dirty="0"/>
                <a:t>, Country, mountain, …</a:t>
              </a:r>
              <a:r>
                <a:rPr lang="en-US" sz="1200" dirty="0" smtClean="0"/>
                <a:t>.</a:t>
              </a:r>
              <a:endParaRPr lang="en-US" sz="1200" dirty="0"/>
            </a:p>
          </p:txBody>
        </p:sp>
        <p:sp>
          <p:nvSpPr>
            <p:cNvPr id="3" name="Up Arrow 2"/>
            <p:cNvSpPr/>
            <p:nvPr/>
          </p:nvSpPr>
          <p:spPr>
            <a:xfrm>
              <a:off x="1233714" y="4097774"/>
              <a:ext cx="163286" cy="461928"/>
            </a:xfrm>
            <a:prstGeom prst="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 name="Group 4"/>
          <p:cNvGrpSpPr/>
          <p:nvPr/>
        </p:nvGrpSpPr>
        <p:grpSpPr>
          <a:xfrm>
            <a:off x="3063267" y="2529549"/>
            <a:ext cx="2180897" cy="2537984"/>
            <a:chOff x="3063267" y="2529549"/>
            <a:chExt cx="2180897" cy="2537984"/>
          </a:xfrm>
        </p:grpSpPr>
        <p:sp>
          <p:nvSpPr>
            <p:cNvPr id="54" name="TextBox 53"/>
            <p:cNvSpPr txBox="1"/>
            <p:nvPr/>
          </p:nvSpPr>
          <p:spPr>
            <a:xfrm>
              <a:off x="3297235" y="4051870"/>
              <a:ext cx="1223692" cy="1015663"/>
            </a:xfrm>
            <a:prstGeom prst="rect">
              <a:avLst/>
            </a:prstGeom>
            <a:noFill/>
          </p:spPr>
          <p:txBody>
            <a:bodyPr wrap="square" rtlCol="0">
              <a:spAutoFit/>
            </a:bodyPr>
            <a:lstStyle/>
            <a:p>
              <a:r>
                <a:rPr lang="en-US" sz="1200" b="1" dirty="0" smtClean="0"/>
                <a:t>Traditional IE</a:t>
              </a:r>
            </a:p>
            <a:p>
              <a:r>
                <a:rPr lang="en-US" sz="1200" dirty="0" smtClean="0"/>
                <a:t>acquired-by</a:t>
              </a:r>
            </a:p>
            <a:p>
              <a:r>
                <a:rPr lang="en-US" sz="1200" dirty="0" smtClean="0"/>
                <a:t>employed-by</a:t>
              </a:r>
            </a:p>
            <a:p>
              <a:r>
                <a:rPr lang="en-US" sz="1200" dirty="0"/>
                <a:t>p</a:t>
              </a:r>
              <a:r>
                <a:rPr lang="en-US" sz="1200" dirty="0" smtClean="0"/>
                <a:t>resident-of</a:t>
              </a:r>
            </a:p>
            <a:p>
              <a:r>
                <a:rPr lang="en-US" sz="1200" dirty="0" smtClean="0"/>
                <a:t>…</a:t>
              </a:r>
              <a:endParaRPr lang="en-US" sz="1200" dirty="0"/>
            </a:p>
          </p:txBody>
        </p:sp>
        <p:sp>
          <p:nvSpPr>
            <p:cNvPr id="55" name="TextBox 54"/>
            <p:cNvSpPr txBox="1"/>
            <p:nvPr/>
          </p:nvSpPr>
          <p:spPr>
            <a:xfrm>
              <a:off x="3063267" y="2529549"/>
              <a:ext cx="2180897" cy="830997"/>
            </a:xfrm>
            <a:prstGeom prst="rect">
              <a:avLst/>
            </a:prstGeom>
            <a:noFill/>
          </p:spPr>
          <p:txBody>
            <a:bodyPr wrap="square" rtlCol="0">
              <a:spAutoFit/>
            </a:bodyPr>
            <a:lstStyle/>
            <a:p>
              <a:r>
                <a:rPr lang="en-US" sz="1200" b="1" dirty="0" smtClean="0"/>
                <a:t>Open Relation Extraction</a:t>
              </a:r>
              <a:endParaRPr lang="en-US" sz="1200" b="1" dirty="0"/>
            </a:p>
            <a:p>
              <a:r>
                <a:rPr lang="en-US" sz="1200" dirty="0" smtClean="0"/>
                <a:t>is </a:t>
              </a:r>
              <a:r>
                <a:rPr lang="en-US" sz="1200" dirty="0"/>
                <a:t>an album by, </a:t>
              </a:r>
              <a:endParaRPr lang="en-US" sz="1200" dirty="0" smtClean="0"/>
            </a:p>
            <a:p>
              <a:r>
                <a:rPr lang="en-US" sz="1200" dirty="0" smtClean="0"/>
                <a:t>has </a:t>
              </a:r>
              <a:r>
                <a:rPr lang="en-US" sz="1200" dirty="0"/>
                <a:t>a Ph.D. in, </a:t>
              </a:r>
              <a:endParaRPr lang="en-US" sz="1200" dirty="0" smtClean="0"/>
            </a:p>
            <a:p>
              <a:r>
                <a:rPr lang="en-US" sz="1200" dirty="0" smtClean="0"/>
                <a:t>made </a:t>
              </a:r>
              <a:r>
                <a:rPr lang="en-US" sz="1200" dirty="0"/>
                <a:t>a promise </a:t>
              </a:r>
              <a:r>
                <a:rPr lang="en-US" sz="1200" dirty="0" smtClean="0"/>
                <a:t>to,…</a:t>
              </a:r>
              <a:endParaRPr lang="en-US" sz="1200" dirty="0"/>
            </a:p>
          </p:txBody>
        </p:sp>
        <p:sp>
          <p:nvSpPr>
            <p:cNvPr id="20" name="Up Arrow 19"/>
            <p:cNvSpPr/>
            <p:nvPr/>
          </p:nvSpPr>
          <p:spPr>
            <a:xfrm>
              <a:off x="3708418" y="3470025"/>
              <a:ext cx="163286" cy="461928"/>
            </a:xfrm>
            <a:prstGeom prst="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6" name="Group 5"/>
          <p:cNvGrpSpPr/>
          <p:nvPr/>
        </p:nvGrpSpPr>
        <p:grpSpPr>
          <a:xfrm>
            <a:off x="6613286" y="1208691"/>
            <a:ext cx="2227004" cy="3351011"/>
            <a:chOff x="6613286" y="1208691"/>
            <a:chExt cx="2227004" cy="3351011"/>
          </a:xfrm>
        </p:grpSpPr>
        <p:sp>
          <p:nvSpPr>
            <p:cNvPr id="57" name="TextBox 56"/>
            <p:cNvSpPr txBox="1"/>
            <p:nvPr/>
          </p:nvSpPr>
          <p:spPr>
            <a:xfrm>
              <a:off x="6659393" y="1208691"/>
              <a:ext cx="2180897" cy="830997"/>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200" b="1" dirty="0" smtClean="0"/>
                <a:t>Open Event Extraction</a:t>
              </a:r>
            </a:p>
            <a:p>
              <a:r>
                <a:rPr lang="en-US" sz="1200" dirty="0" smtClean="0"/>
                <a:t>Acquisition</a:t>
              </a:r>
            </a:p>
            <a:p>
              <a:r>
                <a:rPr lang="en-US" sz="1200" dirty="0" smtClean="0"/>
                <a:t>Research study</a:t>
              </a:r>
            </a:p>
            <a:p>
              <a:r>
                <a:rPr lang="en-US" sz="1200" dirty="0" smtClean="0"/>
                <a:t>Legislation</a:t>
              </a:r>
              <a:endParaRPr lang="en-US" sz="1200" dirty="0"/>
            </a:p>
          </p:txBody>
        </p:sp>
        <p:sp>
          <p:nvSpPr>
            <p:cNvPr id="58" name="TextBox 57"/>
            <p:cNvSpPr txBox="1"/>
            <p:nvPr/>
          </p:nvSpPr>
          <p:spPr>
            <a:xfrm>
              <a:off x="6613286" y="3544039"/>
              <a:ext cx="2180897" cy="1015663"/>
            </a:xfrm>
            <a:prstGeom prst="rect">
              <a:avLst/>
            </a:prstGeom>
            <a:noFill/>
          </p:spPr>
          <p:txBody>
            <a:bodyPr wrap="square" rtlCol="0">
              <a:spAutoFit/>
            </a:bodyPr>
            <a:lstStyle/>
            <a:p>
              <a:r>
                <a:rPr lang="en-US" sz="1200" b="1" dirty="0" smtClean="0"/>
                <a:t>Template-based Extraction</a:t>
              </a:r>
            </a:p>
            <a:p>
              <a:r>
                <a:rPr lang="en-US" sz="1200" dirty="0" smtClean="0"/>
                <a:t>Bombing</a:t>
              </a:r>
            </a:p>
            <a:p>
              <a:r>
                <a:rPr lang="en-US" sz="1200" dirty="0" smtClean="0"/>
                <a:t>Arrest</a:t>
              </a:r>
            </a:p>
            <a:p>
              <a:r>
                <a:rPr lang="en-US" sz="1200" dirty="0" smtClean="0"/>
                <a:t>Arson</a:t>
              </a:r>
            </a:p>
            <a:p>
              <a:r>
                <a:rPr lang="en-US" sz="1200" dirty="0" smtClean="0"/>
                <a:t>…</a:t>
              </a:r>
              <a:endParaRPr lang="en-US" sz="1200" dirty="0"/>
            </a:p>
          </p:txBody>
        </p:sp>
        <p:sp>
          <p:nvSpPr>
            <p:cNvPr id="52" name="TextBox 51"/>
            <p:cNvSpPr txBox="1"/>
            <p:nvPr/>
          </p:nvSpPr>
          <p:spPr>
            <a:xfrm>
              <a:off x="6618588" y="2015792"/>
              <a:ext cx="1851403" cy="276999"/>
            </a:xfrm>
            <a:prstGeom prst="rect">
              <a:avLst/>
            </a:prstGeom>
            <a:noFill/>
          </p:spPr>
          <p:txBody>
            <a:bodyPr wrap="square" rtlCol="0">
              <a:spAutoFit/>
            </a:bodyPr>
            <a:lstStyle/>
            <a:p>
              <a:r>
                <a:rPr lang="en-US" sz="1200" dirty="0" smtClean="0"/>
                <a:t>[EMNLP 2013]</a:t>
              </a:r>
              <a:endParaRPr lang="en-US" sz="1200" dirty="0"/>
            </a:p>
          </p:txBody>
        </p:sp>
        <p:sp>
          <p:nvSpPr>
            <p:cNvPr id="21" name="Up Arrow 20"/>
            <p:cNvSpPr/>
            <p:nvPr/>
          </p:nvSpPr>
          <p:spPr>
            <a:xfrm>
              <a:off x="7235416" y="2461273"/>
              <a:ext cx="163286" cy="461928"/>
            </a:xfrm>
            <a:prstGeom prst="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4310952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a:spLocks noGrp="1"/>
          </p:cNvSpPr>
          <p:nvPr>
            <p:ph idx="1"/>
          </p:nvPr>
        </p:nvSpPr>
        <p:spPr>
          <a:xfrm>
            <a:off x="457200" y="1600199"/>
            <a:ext cx="8229600" cy="5115877"/>
          </a:xfrm>
        </p:spPr>
        <p:txBody>
          <a:bodyPr>
            <a:normAutofit/>
          </a:bodyPr>
          <a:lstStyle/>
          <a:p>
            <a:r>
              <a:rPr lang="en-US" sz="2000" dirty="0" smtClean="0"/>
              <a:t>Manually </a:t>
            </a:r>
            <a:r>
              <a:rPr lang="en-US" sz="2000" dirty="0" smtClean="0"/>
              <a:t>authored </a:t>
            </a:r>
            <a:r>
              <a:rPr lang="en-US" sz="2000" dirty="0" smtClean="0"/>
              <a:t>te</a:t>
            </a:r>
            <a:r>
              <a:rPr lang="en-US" dirty="0" smtClean="0"/>
              <a:t>mplates don’t scale.</a:t>
            </a:r>
            <a:endParaRPr lang="en-US" sz="2000" dirty="0" smtClean="0"/>
          </a:p>
          <a:p>
            <a:pPr lvl="1"/>
            <a:r>
              <a:rPr lang="en-US" dirty="0" smtClean="0"/>
              <a:t>Laborious</a:t>
            </a:r>
            <a:endParaRPr lang="en-US" dirty="0" smtClean="0"/>
          </a:p>
          <a:p>
            <a:pPr lvl="1"/>
            <a:r>
              <a:rPr lang="en-US" dirty="0" smtClean="0"/>
              <a:t>Limited domains.</a:t>
            </a:r>
          </a:p>
          <a:p>
            <a:pPr marL="274320" lvl="1" indent="0">
              <a:buNone/>
            </a:pPr>
            <a:endParaRPr lang="en-US" dirty="0" smtClean="0"/>
          </a:p>
          <a:p>
            <a:r>
              <a:rPr lang="en-US" dirty="0"/>
              <a:t>Automatic methods have </a:t>
            </a:r>
            <a:r>
              <a:rPr lang="en-US" b="1" dirty="0"/>
              <a:t>coherence</a:t>
            </a:r>
            <a:r>
              <a:rPr lang="en-US" dirty="0"/>
              <a:t> issues.	</a:t>
            </a:r>
          </a:p>
          <a:p>
            <a:pPr lvl="1"/>
            <a:r>
              <a:rPr lang="en-US" dirty="0" smtClean="0"/>
              <a:t>Mix distinct events.</a:t>
            </a:r>
          </a:p>
          <a:p>
            <a:pPr lvl="1"/>
            <a:r>
              <a:rPr lang="en-US" dirty="0" smtClean="0"/>
              <a:t>Mix distinct actors.</a:t>
            </a:r>
            <a:endParaRPr lang="en-US" dirty="0"/>
          </a:p>
          <a:p>
            <a:pPr marL="274320" lvl="1" indent="0">
              <a:buNone/>
            </a:pPr>
            <a:endParaRPr lang="en-US" dirty="0"/>
          </a:p>
          <a:p>
            <a:endParaRPr lang="en-US" sz="2000" dirty="0" smtClean="0"/>
          </a:p>
        </p:txBody>
      </p:sp>
      <p:sp>
        <p:nvSpPr>
          <p:cNvPr id="6" name="Slide Number Placeholder 5"/>
          <p:cNvSpPr>
            <a:spLocks noGrp="1"/>
          </p:cNvSpPr>
          <p:nvPr>
            <p:ph type="sldNum" sz="quarter" idx="12"/>
          </p:nvPr>
        </p:nvSpPr>
        <p:spPr/>
        <p:txBody>
          <a:bodyPr/>
          <a:lstStyle/>
          <a:p>
            <a:fld id="{37728A7F-3C0F-F649-A167-0CE17244EC1B}" type="slidenum">
              <a:rPr lang="en-US" smtClean="0"/>
              <a:t>18</a:t>
            </a:fld>
            <a:endParaRPr lang="en-US"/>
          </a:p>
        </p:txBody>
      </p:sp>
      <p:sp>
        <p:nvSpPr>
          <p:cNvPr id="7" name="Title 6"/>
          <p:cNvSpPr>
            <a:spLocks noGrp="1"/>
          </p:cNvSpPr>
          <p:nvPr>
            <p:ph type="title"/>
          </p:nvPr>
        </p:nvSpPr>
        <p:spPr/>
        <p:txBody>
          <a:bodyPr/>
          <a:lstStyle/>
          <a:p>
            <a:r>
              <a:rPr lang="en-US" dirty="0" smtClean="0"/>
              <a:t>Prior Work</a:t>
            </a:r>
            <a:endParaRPr lang="en-US" dirty="0"/>
          </a:p>
        </p:txBody>
      </p:sp>
    </p:spTree>
    <p:extLst>
      <p:ext uri="{BB962C8B-B14F-4D97-AF65-F5344CB8AC3E}">
        <p14:creationId xmlns:p14="http://schemas.microsoft.com/office/powerpoint/2010/main" val="164500702"/>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Extracting Knowledge About Events</a:t>
            </a:r>
            <a:endParaRPr lang="en-US" dirty="0"/>
          </a:p>
        </p:txBody>
      </p:sp>
      <p:sp>
        <p:nvSpPr>
          <p:cNvPr id="4" name="TextBox 3"/>
          <p:cNvSpPr txBox="1"/>
          <p:nvPr/>
        </p:nvSpPr>
        <p:spPr>
          <a:xfrm>
            <a:off x="339071" y="1463408"/>
            <a:ext cx="8661703" cy="1754327"/>
          </a:xfrm>
          <a:prstGeom prst="rect">
            <a:avLst/>
          </a:prstGeom>
          <a:noFill/>
        </p:spPr>
        <p:txBody>
          <a:bodyPr wrap="square" rtlCol="0">
            <a:spAutoFit/>
          </a:bodyPr>
          <a:lstStyle/>
          <a:p>
            <a:r>
              <a:rPr lang="en-US" dirty="0" smtClean="0"/>
              <a:t>	</a:t>
            </a:r>
          </a:p>
          <a:p>
            <a:endParaRPr lang="en-US" b="1" dirty="0"/>
          </a:p>
          <a:p>
            <a:r>
              <a:rPr lang="en-US" b="1" dirty="0" smtClean="0"/>
              <a:t>Premise:</a:t>
            </a:r>
            <a:endParaRPr lang="en-US" dirty="0" smtClean="0"/>
          </a:p>
          <a:p>
            <a:endParaRPr lang="en-US" dirty="0"/>
          </a:p>
          <a:p>
            <a:r>
              <a:rPr lang="en-US" dirty="0" smtClean="0"/>
              <a:t>Frequently co-occurring </a:t>
            </a:r>
            <a:r>
              <a:rPr lang="en-US" b="1" dirty="0" smtClean="0"/>
              <a:t>relations</a:t>
            </a:r>
            <a:r>
              <a:rPr lang="en-US" dirty="0" smtClean="0"/>
              <a:t> in text contains useful knowledge about events.</a:t>
            </a:r>
          </a:p>
          <a:p>
            <a:endParaRPr lang="en-US" dirty="0"/>
          </a:p>
        </p:txBody>
      </p:sp>
      <p:sp>
        <p:nvSpPr>
          <p:cNvPr id="3" name="TextBox 2"/>
          <p:cNvSpPr txBox="1"/>
          <p:nvPr/>
        </p:nvSpPr>
        <p:spPr>
          <a:xfrm>
            <a:off x="339071" y="3828143"/>
            <a:ext cx="8505911" cy="2031325"/>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dirty="0" smtClean="0"/>
              <a:t>(person, </a:t>
            </a:r>
            <a:r>
              <a:rPr lang="en-US" b="1" dirty="0" smtClean="0"/>
              <a:t>is arrested by</a:t>
            </a:r>
            <a:r>
              <a:rPr lang="en-US" dirty="0" smtClean="0"/>
              <a:t>, police) 		(person,  </a:t>
            </a:r>
            <a:r>
              <a:rPr lang="en-US" b="1" dirty="0" smtClean="0"/>
              <a:t>is charged by</a:t>
            </a:r>
            <a:r>
              <a:rPr lang="en-US" dirty="0"/>
              <a:t>,</a:t>
            </a:r>
            <a:r>
              <a:rPr lang="en-US" dirty="0" smtClean="0"/>
              <a:t> police)</a:t>
            </a:r>
          </a:p>
          <a:p>
            <a:endParaRPr lang="en-US" dirty="0"/>
          </a:p>
          <a:p>
            <a:r>
              <a:rPr lang="en-US" dirty="0" smtClean="0"/>
              <a:t>(person, </a:t>
            </a:r>
            <a:r>
              <a:rPr lang="en-US" b="1" dirty="0" smtClean="0"/>
              <a:t>failed</a:t>
            </a:r>
            <a:r>
              <a:rPr lang="en-US" dirty="0"/>
              <a:t>,</a:t>
            </a:r>
            <a:r>
              <a:rPr lang="en-US" dirty="0" smtClean="0"/>
              <a:t> a drug test) 			(person, </a:t>
            </a:r>
            <a:r>
              <a:rPr lang="en-US" b="1" dirty="0" smtClean="0"/>
              <a:t>is suspended for</a:t>
            </a:r>
            <a:r>
              <a:rPr lang="en-US" dirty="0" smtClean="0"/>
              <a:t>, violation)</a:t>
            </a:r>
          </a:p>
          <a:p>
            <a:endParaRPr lang="en-US" dirty="0"/>
          </a:p>
          <a:p>
            <a:r>
              <a:rPr lang="en-US" dirty="0" smtClean="0"/>
              <a:t>(bomb, </a:t>
            </a:r>
            <a:r>
              <a:rPr lang="en-US" b="1" dirty="0" smtClean="0"/>
              <a:t>explode in, </a:t>
            </a:r>
            <a:r>
              <a:rPr lang="en-US" dirty="0" smtClean="0"/>
              <a:t>a location) 			(group, </a:t>
            </a:r>
            <a:r>
              <a:rPr lang="en-US" b="1" dirty="0" smtClean="0"/>
              <a:t>claimed</a:t>
            </a:r>
            <a:r>
              <a:rPr lang="en-US" dirty="0" smtClean="0"/>
              <a:t>, responsibility)</a:t>
            </a:r>
          </a:p>
          <a:p>
            <a:endParaRPr lang="en-US" dirty="0"/>
          </a:p>
          <a:p>
            <a:r>
              <a:rPr lang="en-US" dirty="0" smtClean="0"/>
              <a:t>(democrats, </a:t>
            </a:r>
            <a:r>
              <a:rPr lang="en-US" b="1" dirty="0" smtClean="0"/>
              <a:t>favored</a:t>
            </a:r>
            <a:r>
              <a:rPr lang="en-US" dirty="0" smtClean="0"/>
              <a:t>, a bill) 			(republicans, </a:t>
            </a:r>
            <a:r>
              <a:rPr lang="en-US" b="1" dirty="0" smtClean="0"/>
              <a:t>opposed</a:t>
            </a:r>
            <a:r>
              <a:rPr lang="en-US" dirty="0" smtClean="0"/>
              <a:t>, the bill)</a:t>
            </a:r>
            <a:endParaRPr lang="en-US" dirty="0"/>
          </a:p>
        </p:txBody>
      </p:sp>
    </p:spTree>
    <p:extLst>
      <p:ext uri="{BB962C8B-B14F-4D97-AF65-F5344CB8AC3E}">
        <p14:creationId xmlns:p14="http://schemas.microsoft.com/office/powerpoint/2010/main" val="209168161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Why extract knowledge?</a:t>
            </a:r>
            <a:endParaRPr lang="en-US" dirty="0"/>
          </a:p>
        </p:txBody>
      </p:sp>
      <p:sp>
        <p:nvSpPr>
          <p:cNvPr id="3" name="TextBox 2"/>
          <p:cNvSpPr txBox="1"/>
          <p:nvPr/>
        </p:nvSpPr>
        <p:spPr>
          <a:xfrm>
            <a:off x="357213" y="1280493"/>
            <a:ext cx="8505911" cy="369332"/>
          </a:xfrm>
          <a:prstGeom prst="rect">
            <a:avLst/>
          </a:prstGeom>
          <a:noFill/>
        </p:spPr>
        <p:txBody>
          <a:bodyPr wrap="square" rtlCol="0">
            <a:spAutoFit/>
          </a:bodyPr>
          <a:lstStyle/>
          <a:p>
            <a:pPr algn="ctr"/>
            <a:r>
              <a:rPr lang="en-US" b="1" dirty="0" smtClean="0"/>
              <a:t>Information overload						</a:t>
            </a:r>
            <a:r>
              <a:rPr lang="en-US" b="1" dirty="0"/>
              <a:t>	</a:t>
            </a:r>
          </a:p>
        </p:txBody>
      </p:sp>
      <p:grpSp>
        <p:nvGrpSpPr>
          <p:cNvPr id="14" name="Group 13"/>
          <p:cNvGrpSpPr/>
          <p:nvPr/>
        </p:nvGrpSpPr>
        <p:grpSpPr>
          <a:xfrm>
            <a:off x="3187956" y="1773928"/>
            <a:ext cx="2844424" cy="1279197"/>
            <a:chOff x="672261" y="2474863"/>
            <a:chExt cx="7867954" cy="2775072"/>
          </a:xfrm>
        </p:grpSpPr>
        <p:pic>
          <p:nvPicPr>
            <p:cNvPr id="15" name="Picture 14"/>
            <p:cNvPicPr>
              <a:picLocks noChangeAspect="1"/>
            </p:cNvPicPr>
            <p:nvPr/>
          </p:nvPicPr>
          <p:blipFill>
            <a:blip r:embed="rId3"/>
            <a:stretch>
              <a:fillRect/>
            </a:stretch>
          </p:blipFill>
          <p:spPr>
            <a:xfrm>
              <a:off x="672261" y="2474863"/>
              <a:ext cx="3384597" cy="2775072"/>
            </a:xfrm>
            <a:prstGeom prst="rect">
              <a:avLst/>
            </a:prstGeom>
            <a:ln>
              <a:solidFill>
                <a:srgbClr val="3366FF"/>
              </a:solidFill>
            </a:ln>
          </p:spPr>
        </p:pic>
        <p:grpSp>
          <p:nvGrpSpPr>
            <p:cNvPr id="16" name="Group 15"/>
            <p:cNvGrpSpPr/>
            <p:nvPr/>
          </p:nvGrpSpPr>
          <p:grpSpPr>
            <a:xfrm>
              <a:off x="5823861" y="2512213"/>
              <a:ext cx="2716354" cy="2339258"/>
              <a:chOff x="5352392" y="2512213"/>
              <a:chExt cx="2716354" cy="2339258"/>
            </a:xfrm>
          </p:grpSpPr>
          <p:pic>
            <p:nvPicPr>
              <p:cNvPr id="18" name="Picture 17"/>
              <p:cNvPicPr>
                <a:picLocks noChangeAspect="1"/>
              </p:cNvPicPr>
              <p:nvPr/>
            </p:nvPicPr>
            <p:blipFill>
              <a:blip r:embed="rId4"/>
              <a:stretch>
                <a:fillRect/>
              </a:stretch>
            </p:blipFill>
            <p:spPr>
              <a:xfrm>
                <a:off x="5352392" y="2512213"/>
                <a:ext cx="1893897" cy="1407092"/>
              </a:xfrm>
              <a:prstGeom prst="rect">
                <a:avLst/>
              </a:prstGeom>
              <a:noFill/>
              <a:ln>
                <a:solidFill>
                  <a:srgbClr val="3366FF"/>
                </a:solidFill>
              </a:ln>
            </p:spPr>
          </p:pic>
          <p:pic>
            <p:nvPicPr>
              <p:cNvPr id="19" name="Picture 18"/>
              <p:cNvPicPr>
                <a:picLocks noChangeAspect="1"/>
              </p:cNvPicPr>
              <p:nvPr/>
            </p:nvPicPr>
            <p:blipFill>
              <a:blip r:embed="rId5"/>
              <a:stretch>
                <a:fillRect/>
              </a:stretch>
            </p:blipFill>
            <p:spPr>
              <a:xfrm>
                <a:off x="5618002" y="2791987"/>
                <a:ext cx="1901372" cy="1572739"/>
              </a:xfrm>
              <a:prstGeom prst="rect">
                <a:avLst/>
              </a:prstGeom>
              <a:ln>
                <a:solidFill>
                  <a:srgbClr val="3366FF"/>
                </a:solidFill>
              </a:ln>
            </p:spPr>
          </p:pic>
          <p:pic>
            <p:nvPicPr>
              <p:cNvPr id="20" name="Picture 19"/>
              <p:cNvPicPr>
                <a:picLocks noChangeAspect="1"/>
              </p:cNvPicPr>
              <p:nvPr/>
            </p:nvPicPr>
            <p:blipFill>
              <a:blip r:embed="rId5"/>
              <a:stretch>
                <a:fillRect/>
              </a:stretch>
            </p:blipFill>
            <p:spPr>
              <a:xfrm>
                <a:off x="5895695" y="3083127"/>
                <a:ext cx="1901372" cy="1572739"/>
              </a:xfrm>
              <a:prstGeom prst="rect">
                <a:avLst/>
              </a:prstGeom>
              <a:ln>
                <a:solidFill>
                  <a:srgbClr val="3366FF"/>
                </a:solidFill>
              </a:ln>
            </p:spPr>
          </p:pic>
          <p:pic>
            <p:nvPicPr>
              <p:cNvPr id="21" name="Picture 20"/>
              <p:cNvPicPr>
                <a:picLocks noChangeAspect="1"/>
              </p:cNvPicPr>
              <p:nvPr/>
            </p:nvPicPr>
            <p:blipFill>
              <a:blip r:embed="rId4"/>
              <a:stretch>
                <a:fillRect/>
              </a:stretch>
            </p:blipFill>
            <p:spPr>
              <a:xfrm>
                <a:off x="6174849" y="3444379"/>
                <a:ext cx="1893897" cy="1407092"/>
              </a:xfrm>
              <a:prstGeom prst="rect">
                <a:avLst/>
              </a:prstGeom>
              <a:noFill/>
              <a:ln>
                <a:solidFill>
                  <a:srgbClr val="3366FF"/>
                </a:solidFill>
              </a:ln>
            </p:spPr>
          </p:pic>
        </p:grpSp>
        <p:cxnSp>
          <p:nvCxnSpPr>
            <p:cNvPr id="17" name="Straight Arrow Connector 16"/>
            <p:cNvCxnSpPr/>
            <p:nvPr/>
          </p:nvCxnSpPr>
          <p:spPr>
            <a:xfrm>
              <a:off x="4357250" y="3919305"/>
              <a:ext cx="1045740" cy="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grpSp>
      <p:pic>
        <p:nvPicPr>
          <p:cNvPr id="22" name="Picture 21"/>
          <p:cNvPicPr>
            <a:picLocks noChangeAspect="1"/>
          </p:cNvPicPr>
          <p:nvPr/>
        </p:nvPicPr>
        <p:blipFill>
          <a:blip r:embed="rId6"/>
          <a:stretch>
            <a:fillRect/>
          </a:stretch>
        </p:blipFill>
        <p:spPr>
          <a:xfrm>
            <a:off x="3725817" y="4225038"/>
            <a:ext cx="2009228" cy="1074703"/>
          </a:xfrm>
          <a:prstGeom prst="rect">
            <a:avLst/>
          </a:prstGeom>
        </p:spPr>
      </p:pic>
      <p:sp>
        <p:nvSpPr>
          <p:cNvPr id="23" name="TextBox 22"/>
          <p:cNvSpPr txBox="1"/>
          <p:nvPr/>
        </p:nvSpPr>
        <p:spPr>
          <a:xfrm>
            <a:off x="267198" y="3499332"/>
            <a:ext cx="8505911" cy="369332"/>
          </a:xfrm>
          <a:prstGeom prst="rect">
            <a:avLst/>
          </a:prstGeom>
          <a:noFill/>
        </p:spPr>
        <p:txBody>
          <a:bodyPr wrap="square" rtlCol="0">
            <a:spAutoFit/>
          </a:bodyPr>
          <a:lstStyle/>
          <a:p>
            <a:pPr algn="ctr"/>
            <a:r>
              <a:rPr lang="en-US" b="1" dirty="0" smtClean="0"/>
              <a:t>Pass 4</a:t>
            </a:r>
            <a:r>
              <a:rPr lang="en-US" b="1" baseline="30000" dirty="0" smtClean="0"/>
              <a:t>th</a:t>
            </a:r>
            <a:r>
              <a:rPr lang="en-US" b="1" dirty="0" smtClean="0"/>
              <a:t> Grade Science Exams</a:t>
            </a:r>
            <a:endParaRPr lang="en-US" b="1" dirty="0"/>
          </a:p>
        </p:txBody>
      </p:sp>
    </p:spTree>
    <p:extLst>
      <p:ext uri="{BB962C8B-B14F-4D97-AF65-F5344CB8AC3E}">
        <p14:creationId xmlns:p14="http://schemas.microsoft.com/office/powerpoint/2010/main" val="2376255886"/>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Rel-grams</a:t>
            </a:r>
            <a:endParaRPr lang="en-US" dirty="0"/>
          </a:p>
        </p:txBody>
      </p:sp>
      <p:sp>
        <p:nvSpPr>
          <p:cNvPr id="6" name="Slide Number Placeholder 5"/>
          <p:cNvSpPr>
            <a:spLocks noGrp="1"/>
          </p:cNvSpPr>
          <p:nvPr>
            <p:ph type="sldNum" sz="quarter" idx="12"/>
          </p:nvPr>
        </p:nvSpPr>
        <p:spPr/>
        <p:txBody>
          <a:bodyPr/>
          <a:lstStyle/>
          <a:p>
            <a:fld id="{37728A7F-3C0F-F649-A167-0CE17244EC1B}" type="slidenum">
              <a:rPr lang="en-US" smtClean="0"/>
              <a:t>20</a:t>
            </a:fld>
            <a:endParaRPr lang="en-US"/>
          </a:p>
        </p:txBody>
      </p:sp>
      <p:pic>
        <p:nvPicPr>
          <p:cNvPr id="11" name="Picture 10"/>
          <p:cNvPicPr>
            <a:picLocks noChangeAspect="1"/>
          </p:cNvPicPr>
          <p:nvPr/>
        </p:nvPicPr>
        <p:blipFill>
          <a:blip r:embed="rId3"/>
          <a:stretch>
            <a:fillRect/>
          </a:stretch>
        </p:blipFill>
        <p:spPr>
          <a:xfrm>
            <a:off x="566351" y="3088450"/>
            <a:ext cx="3759200" cy="711200"/>
          </a:xfrm>
          <a:prstGeom prst="rect">
            <a:avLst/>
          </a:prstGeom>
        </p:spPr>
      </p:pic>
      <p:pic>
        <p:nvPicPr>
          <p:cNvPr id="12" name="Picture 11"/>
          <p:cNvPicPr>
            <a:picLocks noChangeAspect="1"/>
          </p:cNvPicPr>
          <p:nvPr/>
        </p:nvPicPr>
        <p:blipFill>
          <a:blip r:embed="rId4"/>
          <a:stretch>
            <a:fillRect/>
          </a:stretch>
        </p:blipFill>
        <p:spPr>
          <a:xfrm>
            <a:off x="566351" y="4257166"/>
            <a:ext cx="2908300" cy="660400"/>
          </a:xfrm>
          <a:prstGeom prst="rect">
            <a:avLst/>
          </a:prstGeom>
        </p:spPr>
      </p:pic>
      <p:sp>
        <p:nvSpPr>
          <p:cNvPr id="7" name="TextBox 6"/>
          <p:cNvSpPr txBox="1"/>
          <p:nvPr/>
        </p:nvSpPr>
        <p:spPr>
          <a:xfrm>
            <a:off x="4624628" y="3194953"/>
            <a:ext cx="5880874" cy="646331"/>
          </a:xfrm>
          <a:prstGeom prst="rect">
            <a:avLst/>
          </a:prstGeom>
          <a:noFill/>
        </p:spPr>
        <p:txBody>
          <a:bodyPr wrap="square" rtlCol="0">
            <a:spAutoFit/>
          </a:bodyPr>
          <a:lstStyle/>
          <a:p>
            <a:r>
              <a:rPr lang="en-US" dirty="0" smtClean="0"/>
              <a:t>Probability of seeing T’ in the vicinity of T </a:t>
            </a:r>
            <a:endParaRPr lang="en-US" dirty="0"/>
          </a:p>
          <a:p>
            <a:pPr marL="285750" indent="-285750">
              <a:buFont typeface="Arial"/>
              <a:buChar char="•"/>
            </a:pPr>
            <a:r>
              <a:rPr lang="en-US" dirty="0" smtClean="0"/>
              <a:t>Delta-smoothed for sparse events.</a:t>
            </a:r>
            <a:endParaRPr lang="en-US" dirty="0"/>
          </a:p>
        </p:txBody>
      </p:sp>
      <p:sp>
        <p:nvSpPr>
          <p:cNvPr id="10" name="TextBox 9"/>
          <p:cNvSpPr txBox="1"/>
          <p:nvPr/>
        </p:nvSpPr>
        <p:spPr>
          <a:xfrm>
            <a:off x="4624628" y="4266321"/>
            <a:ext cx="5880874" cy="646331"/>
          </a:xfrm>
          <a:prstGeom prst="rect">
            <a:avLst/>
          </a:prstGeom>
          <a:noFill/>
        </p:spPr>
        <p:txBody>
          <a:bodyPr wrap="square" rtlCol="0">
            <a:spAutoFit/>
          </a:bodyPr>
          <a:lstStyle/>
          <a:p>
            <a:r>
              <a:rPr lang="en-US" dirty="0" smtClean="0"/>
              <a:t>Importance decays with length of window</a:t>
            </a:r>
          </a:p>
          <a:p>
            <a:pPr marL="285750" indent="-285750">
              <a:buFont typeface="Arial"/>
              <a:buChar char="•"/>
            </a:pPr>
            <a:r>
              <a:rPr lang="en-US" dirty="0" smtClean="0"/>
              <a:t>Normalized to stay within (0, 1)</a:t>
            </a:r>
          </a:p>
        </p:txBody>
      </p:sp>
      <p:sp>
        <p:nvSpPr>
          <p:cNvPr id="8" name="TextBox 7"/>
          <p:cNvSpPr txBox="1"/>
          <p:nvPr/>
        </p:nvSpPr>
        <p:spPr>
          <a:xfrm>
            <a:off x="339071" y="1421991"/>
            <a:ext cx="8505911" cy="646331"/>
          </a:xfrm>
          <a:prstGeom prst="rect">
            <a:avLst/>
          </a:prstGeom>
          <a:noFill/>
        </p:spPr>
        <p:txBody>
          <a:bodyPr wrap="square" rtlCol="0">
            <a:spAutoFit/>
          </a:bodyPr>
          <a:lstStyle/>
          <a:p>
            <a:pPr algn="ctr"/>
            <a:r>
              <a:rPr lang="en-US" dirty="0" smtClean="0"/>
              <a:t>A bi-gram model of relation co-occurrence.</a:t>
            </a:r>
          </a:p>
          <a:p>
            <a:pPr algn="ctr"/>
            <a:endParaRPr lang="en-US" dirty="0"/>
          </a:p>
        </p:txBody>
      </p:sp>
      <p:sp>
        <p:nvSpPr>
          <p:cNvPr id="4" name="TextBox 3"/>
          <p:cNvSpPr txBox="1"/>
          <p:nvPr/>
        </p:nvSpPr>
        <p:spPr>
          <a:xfrm>
            <a:off x="485312" y="2068322"/>
            <a:ext cx="8278631" cy="646331"/>
          </a:xfrm>
          <a:prstGeom prst="rect">
            <a:avLst/>
          </a:prstGeom>
          <a:noFill/>
        </p:spPr>
        <p:txBody>
          <a:bodyPr wrap="square" rtlCol="0">
            <a:spAutoFit/>
          </a:bodyPr>
          <a:lstStyle/>
          <a:p>
            <a:pPr algn="ctr"/>
            <a:r>
              <a:rPr lang="en-US" b="1" dirty="0"/>
              <a:t>	How likely are we to see relation T’ in the vicinity of T?</a:t>
            </a:r>
          </a:p>
          <a:p>
            <a:pPr algn="ctr"/>
            <a:endParaRPr lang="en-US" b="1" dirty="0"/>
          </a:p>
        </p:txBody>
      </p:sp>
    </p:spTree>
    <p:extLst>
      <p:ext uri="{BB962C8B-B14F-4D97-AF65-F5344CB8AC3E}">
        <p14:creationId xmlns:p14="http://schemas.microsoft.com/office/powerpoint/2010/main" val="410106223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P spid="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00200"/>
            <a:ext cx="5089490" cy="4876800"/>
          </a:xfrm>
        </p:spPr>
        <p:txBody>
          <a:bodyPr>
            <a:normAutofit/>
          </a:bodyPr>
          <a:lstStyle/>
          <a:p>
            <a:r>
              <a:rPr lang="en-US" sz="2000" dirty="0" smtClean="0"/>
              <a:t>Extract relations </a:t>
            </a:r>
            <a:r>
              <a:rPr lang="en-US" dirty="0" smtClean="0"/>
              <a:t>using </a:t>
            </a:r>
            <a:r>
              <a:rPr lang="en-US" sz="2000" dirty="0" smtClean="0"/>
              <a:t>Open IE.</a:t>
            </a:r>
          </a:p>
          <a:p>
            <a:pPr lvl="1"/>
            <a:r>
              <a:rPr lang="en-US" dirty="0" smtClean="0"/>
              <a:t>(Arg1, Relation, Arg2) format.</a:t>
            </a:r>
          </a:p>
          <a:p>
            <a:endParaRPr lang="en-US" sz="2000" dirty="0" smtClean="0"/>
          </a:p>
          <a:p>
            <a:r>
              <a:rPr lang="en-US" sz="2000" dirty="0" smtClean="0"/>
              <a:t>Normalize relation strings</a:t>
            </a:r>
          </a:p>
          <a:p>
            <a:pPr lvl="1"/>
            <a:r>
              <a:rPr lang="en-US" dirty="0" smtClean="0"/>
              <a:t>Stem, remove modifiers.</a:t>
            </a:r>
          </a:p>
          <a:p>
            <a:pPr marL="0" indent="0">
              <a:buNone/>
            </a:pPr>
            <a:endParaRPr lang="en-US" sz="2000" dirty="0" smtClean="0"/>
          </a:p>
          <a:p>
            <a:r>
              <a:rPr lang="en-US" sz="2000" dirty="0" smtClean="0"/>
              <a:t>Extract lexical heads for arguments</a:t>
            </a:r>
            <a:endParaRPr lang="en-US" sz="1600" dirty="0" smtClean="0"/>
          </a:p>
          <a:p>
            <a:pPr lvl="1"/>
            <a:endParaRPr lang="en-US" sz="1600" dirty="0" smtClean="0"/>
          </a:p>
          <a:p>
            <a:r>
              <a:rPr lang="en-US" sz="2000" dirty="0" smtClean="0"/>
              <a:t>Assign classes to argument heads</a:t>
            </a:r>
          </a:p>
          <a:p>
            <a:pPr lvl="1"/>
            <a:r>
              <a:rPr lang="en-US" dirty="0" smtClean="0"/>
              <a:t>29 semantic types from WordNet</a:t>
            </a:r>
          </a:p>
          <a:p>
            <a:endParaRPr lang="en-US" dirty="0"/>
          </a:p>
          <a:p>
            <a:r>
              <a:rPr lang="en-US" dirty="0" smtClean="0"/>
              <a:t>Record argument equality.</a:t>
            </a:r>
          </a:p>
          <a:p>
            <a:endParaRPr lang="en-US" sz="2000" dirty="0" smtClean="0"/>
          </a:p>
          <a:p>
            <a:pPr lvl="1" indent="0">
              <a:buNone/>
            </a:pPr>
            <a:endParaRPr lang="en-US" dirty="0"/>
          </a:p>
          <a:p>
            <a:pPr lvl="1" indent="0">
              <a:buNone/>
            </a:pPr>
            <a:endParaRPr lang="en-US" dirty="0"/>
          </a:p>
          <a:p>
            <a:pPr marL="457200" lvl="1" indent="0">
              <a:buNone/>
            </a:pPr>
            <a:endParaRPr lang="en-US" dirty="0" smtClean="0"/>
          </a:p>
        </p:txBody>
      </p:sp>
      <p:sp>
        <p:nvSpPr>
          <p:cNvPr id="6" name="Rectangle 5"/>
          <p:cNvSpPr/>
          <p:nvPr/>
        </p:nvSpPr>
        <p:spPr>
          <a:xfrm>
            <a:off x="5434292" y="1614734"/>
            <a:ext cx="3652576" cy="4185761"/>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US" sz="1400" b="1" dirty="0" smtClean="0"/>
              <a:t>Text: </a:t>
            </a:r>
            <a:r>
              <a:rPr lang="en-US" sz="1400" dirty="0" smtClean="0"/>
              <a:t>“He cited a new study that was released by UCLA in 2008.” </a:t>
            </a:r>
          </a:p>
          <a:p>
            <a:endParaRPr lang="en-US" sz="1400" dirty="0" smtClean="0"/>
          </a:p>
          <a:p>
            <a:r>
              <a:rPr lang="en-US" sz="1400" b="1" dirty="0" smtClean="0"/>
              <a:t>Tuples:</a:t>
            </a:r>
          </a:p>
          <a:p>
            <a:r>
              <a:rPr lang="en-US" sz="1400" dirty="0" smtClean="0"/>
              <a:t>1. (He, cited, a new study)</a:t>
            </a:r>
          </a:p>
          <a:p>
            <a:r>
              <a:rPr lang="en-US" sz="1400" dirty="0" smtClean="0"/>
              <a:t>2. (a new study, was released by, UCLA)</a:t>
            </a:r>
          </a:p>
          <a:p>
            <a:r>
              <a:rPr lang="en-US" sz="1400" dirty="0" smtClean="0"/>
              <a:t>3. (a new study, was released in, 2008)</a:t>
            </a:r>
          </a:p>
          <a:p>
            <a:endParaRPr lang="en-US" sz="1400" dirty="0" smtClean="0"/>
          </a:p>
          <a:p>
            <a:r>
              <a:rPr lang="en-US" sz="1400" b="1" dirty="0" smtClean="0"/>
              <a:t>Generalized Tuples:</a:t>
            </a:r>
          </a:p>
          <a:p>
            <a:endParaRPr lang="en-US" sz="1400" dirty="0" smtClean="0"/>
          </a:p>
          <a:p>
            <a:r>
              <a:rPr lang="en-US" sz="1400" dirty="0" smtClean="0"/>
              <a:t>T1</a:t>
            </a:r>
            <a:r>
              <a:rPr lang="en-US" sz="1400" dirty="0"/>
              <a:t>. (He, cite, study)</a:t>
            </a:r>
          </a:p>
          <a:p>
            <a:r>
              <a:rPr lang="en-US" sz="1400" dirty="0" smtClean="0"/>
              <a:t>T2</a:t>
            </a:r>
            <a:r>
              <a:rPr lang="en-US" sz="1400" dirty="0"/>
              <a:t>. (He, cite</a:t>
            </a:r>
            <a:r>
              <a:rPr lang="en-US" sz="1400" dirty="0" smtClean="0"/>
              <a:t>,[activity])</a:t>
            </a:r>
            <a:endParaRPr lang="en-US" sz="1400" dirty="0"/>
          </a:p>
          <a:p>
            <a:r>
              <a:rPr lang="en-US" sz="1400" dirty="0" smtClean="0"/>
              <a:t>T3</a:t>
            </a:r>
            <a:r>
              <a:rPr lang="en-US" sz="1400" dirty="0"/>
              <a:t>. </a:t>
            </a:r>
            <a:r>
              <a:rPr lang="en-US" sz="1400" dirty="0" smtClean="0"/>
              <a:t>([person], </a:t>
            </a:r>
            <a:r>
              <a:rPr lang="en-US" sz="1400" dirty="0"/>
              <a:t>cite, study)</a:t>
            </a:r>
          </a:p>
          <a:p>
            <a:r>
              <a:rPr lang="en-US" sz="1400" dirty="0" smtClean="0"/>
              <a:t>T4</a:t>
            </a:r>
            <a:r>
              <a:rPr lang="en-US" sz="1400" dirty="0"/>
              <a:t>. </a:t>
            </a:r>
            <a:r>
              <a:rPr lang="en-US" sz="1400" dirty="0" smtClean="0"/>
              <a:t>([person], </a:t>
            </a:r>
            <a:r>
              <a:rPr lang="en-US" sz="1400" dirty="0"/>
              <a:t>cite</a:t>
            </a:r>
            <a:r>
              <a:rPr lang="en-US" sz="1400" dirty="0" smtClean="0"/>
              <a:t>,[activity])</a:t>
            </a:r>
            <a:endParaRPr lang="en-US" sz="1400" dirty="0"/>
          </a:p>
          <a:p>
            <a:r>
              <a:rPr lang="en-US" sz="1400" dirty="0" smtClean="0"/>
              <a:t>T5</a:t>
            </a:r>
            <a:r>
              <a:rPr lang="en-US" sz="1400" dirty="0"/>
              <a:t>. (study, </a:t>
            </a:r>
            <a:r>
              <a:rPr lang="en-US" sz="1400" dirty="0" smtClean="0"/>
              <a:t>was release </a:t>
            </a:r>
            <a:r>
              <a:rPr lang="en-US" sz="1400" dirty="0"/>
              <a:t>by, UCLA)</a:t>
            </a:r>
          </a:p>
          <a:p>
            <a:r>
              <a:rPr lang="en-US" sz="1400" dirty="0" smtClean="0"/>
              <a:t>T6</a:t>
            </a:r>
            <a:r>
              <a:rPr lang="en-US" sz="1400" dirty="0"/>
              <a:t>. (study, </a:t>
            </a:r>
            <a:r>
              <a:rPr lang="en-US" sz="1400" dirty="0" smtClean="0"/>
              <a:t>was release </a:t>
            </a:r>
            <a:r>
              <a:rPr lang="en-US" sz="1400" dirty="0"/>
              <a:t>by</a:t>
            </a:r>
            <a:r>
              <a:rPr lang="en-US" sz="1400" dirty="0" smtClean="0"/>
              <a:t>,[org])</a:t>
            </a:r>
            <a:endParaRPr lang="en-US" sz="1400" dirty="0"/>
          </a:p>
          <a:p>
            <a:r>
              <a:rPr lang="en-US" sz="1400" dirty="0" smtClean="0"/>
              <a:t>T7</a:t>
            </a:r>
            <a:r>
              <a:rPr lang="en-US" sz="1400" dirty="0"/>
              <a:t>. (study, </a:t>
            </a:r>
            <a:r>
              <a:rPr lang="en-US" sz="1400" dirty="0" smtClean="0"/>
              <a:t>was release </a:t>
            </a:r>
            <a:r>
              <a:rPr lang="en-US" sz="1400" dirty="0"/>
              <a:t>in, 2008)</a:t>
            </a:r>
          </a:p>
          <a:p>
            <a:r>
              <a:rPr lang="en-US" sz="1400" dirty="0" smtClean="0"/>
              <a:t>T8</a:t>
            </a:r>
            <a:r>
              <a:rPr lang="en-US" sz="1400" dirty="0"/>
              <a:t>. (study, </a:t>
            </a:r>
            <a:r>
              <a:rPr lang="en-US" sz="1400" dirty="0" smtClean="0"/>
              <a:t>was release </a:t>
            </a:r>
            <a:r>
              <a:rPr lang="en-US" sz="1400" dirty="0"/>
              <a:t>in</a:t>
            </a:r>
            <a:r>
              <a:rPr lang="en-US" sz="1400" dirty="0" smtClean="0"/>
              <a:t>,[</a:t>
            </a:r>
            <a:r>
              <a:rPr lang="en-US" sz="1400" dirty="0" err="1" smtClean="0"/>
              <a:t>timeunit</a:t>
            </a:r>
            <a:r>
              <a:rPr lang="en-US" sz="1400" dirty="0" smtClean="0"/>
              <a:t>])</a:t>
            </a:r>
            <a:endParaRPr lang="en-US" sz="1400" dirty="0"/>
          </a:p>
          <a:p>
            <a:r>
              <a:rPr lang="en-US" sz="1400" dirty="0" smtClean="0"/>
              <a:t>T9</a:t>
            </a:r>
            <a:r>
              <a:rPr lang="en-US" sz="1400" dirty="0"/>
              <a:t>. </a:t>
            </a:r>
            <a:r>
              <a:rPr lang="en-US" sz="1400" dirty="0" smtClean="0"/>
              <a:t>([activity], was release </a:t>
            </a:r>
            <a:r>
              <a:rPr lang="en-US" sz="1400" dirty="0"/>
              <a:t>by, UCLA</a:t>
            </a:r>
            <a:r>
              <a:rPr lang="en-US" sz="1400" dirty="0" smtClean="0"/>
              <a:t>)</a:t>
            </a:r>
            <a:endParaRPr lang="en-US" sz="1400" dirty="0"/>
          </a:p>
        </p:txBody>
      </p:sp>
      <p:sp>
        <p:nvSpPr>
          <p:cNvPr id="8" name="Slide Number Placeholder 7"/>
          <p:cNvSpPr>
            <a:spLocks noGrp="1"/>
          </p:cNvSpPr>
          <p:nvPr>
            <p:ph type="sldNum" sz="quarter" idx="12"/>
          </p:nvPr>
        </p:nvSpPr>
        <p:spPr/>
        <p:txBody>
          <a:bodyPr/>
          <a:lstStyle/>
          <a:p>
            <a:fld id="{37728A7F-3C0F-F649-A167-0CE17244EC1B}" type="slidenum">
              <a:rPr lang="en-US" smtClean="0"/>
              <a:t>21</a:t>
            </a:fld>
            <a:endParaRPr lang="en-US"/>
          </a:p>
        </p:txBody>
      </p:sp>
      <p:sp>
        <p:nvSpPr>
          <p:cNvPr id="9" name="Title 8"/>
          <p:cNvSpPr>
            <a:spLocks noGrp="1"/>
          </p:cNvSpPr>
          <p:nvPr>
            <p:ph type="title"/>
          </p:nvPr>
        </p:nvSpPr>
        <p:spPr/>
        <p:txBody>
          <a:bodyPr/>
          <a:lstStyle/>
          <a:p>
            <a:r>
              <a:rPr lang="en-US" dirty="0" smtClean="0"/>
              <a:t>Generalized Tuples</a:t>
            </a:r>
            <a:endParaRPr lang="en-US" dirty="0"/>
          </a:p>
        </p:txBody>
      </p:sp>
    </p:spTree>
    <p:extLst>
      <p:ext uri="{BB962C8B-B14F-4D97-AF65-F5344CB8AC3E}">
        <p14:creationId xmlns:p14="http://schemas.microsoft.com/office/powerpoint/2010/main" val="2779302528"/>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Rel-grams Tabulation</a:t>
            </a:r>
            <a:endParaRPr lang="en-US" dirty="0"/>
          </a:p>
        </p:txBody>
      </p:sp>
      <p:sp>
        <p:nvSpPr>
          <p:cNvPr id="3" name="Content Placeholder 2"/>
          <p:cNvSpPr>
            <a:spLocks noGrp="1"/>
          </p:cNvSpPr>
          <p:nvPr>
            <p:ph idx="1"/>
          </p:nvPr>
        </p:nvSpPr>
        <p:spPr>
          <a:xfrm>
            <a:off x="457199" y="1600200"/>
            <a:ext cx="7903029" cy="4876800"/>
          </a:xfrm>
        </p:spPr>
        <p:txBody>
          <a:bodyPr>
            <a:normAutofit/>
          </a:bodyPr>
          <a:lstStyle/>
          <a:p>
            <a:r>
              <a:rPr lang="en-US" sz="2000" dirty="0" smtClean="0"/>
              <a:t>Extract generalized tuples from documents.</a:t>
            </a:r>
          </a:p>
          <a:p>
            <a:pPr marL="274320" lvl="1" indent="0">
              <a:buNone/>
            </a:pPr>
            <a:endParaRPr lang="en-US" dirty="0"/>
          </a:p>
          <a:p>
            <a:r>
              <a:rPr lang="en-US" sz="2000" dirty="0"/>
              <a:t>Tabulate </a:t>
            </a:r>
            <a:r>
              <a:rPr lang="en-US" sz="2000" dirty="0" smtClean="0"/>
              <a:t>tuple co</a:t>
            </a:r>
            <a:r>
              <a:rPr lang="en-US" sz="2000" dirty="0"/>
              <a:t>-occurrence counts</a:t>
            </a:r>
          </a:p>
          <a:p>
            <a:pPr lvl="1"/>
            <a:r>
              <a:rPr lang="en-US" dirty="0"/>
              <a:t>W</a:t>
            </a:r>
            <a:r>
              <a:rPr lang="en-US" dirty="0" smtClean="0"/>
              <a:t>ithin </a:t>
            </a:r>
            <a:r>
              <a:rPr lang="en-US" dirty="0"/>
              <a:t>various window sizes 1 – 50</a:t>
            </a:r>
            <a:r>
              <a:rPr lang="en-US" dirty="0" smtClean="0"/>
              <a:t>.</a:t>
            </a:r>
            <a:endParaRPr lang="en-US" dirty="0"/>
          </a:p>
          <a:p>
            <a:pPr marL="457200" lvl="1" indent="0">
              <a:buNone/>
            </a:pPr>
            <a:endParaRPr lang="en-US" dirty="0" smtClean="0"/>
          </a:p>
        </p:txBody>
      </p:sp>
      <p:sp>
        <p:nvSpPr>
          <p:cNvPr id="8" name="Slide Number Placeholder 7"/>
          <p:cNvSpPr>
            <a:spLocks noGrp="1"/>
          </p:cNvSpPr>
          <p:nvPr>
            <p:ph type="sldNum" sz="quarter" idx="12"/>
          </p:nvPr>
        </p:nvSpPr>
        <p:spPr/>
        <p:txBody>
          <a:bodyPr/>
          <a:lstStyle/>
          <a:p>
            <a:fld id="{37728A7F-3C0F-F649-A167-0CE17244EC1B}" type="slidenum">
              <a:rPr lang="en-US" smtClean="0"/>
              <a:t>22</a:t>
            </a:fld>
            <a:endParaRPr lang="en-US"/>
          </a:p>
        </p:txBody>
      </p:sp>
      <p:graphicFrame>
        <p:nvGraphicFramePr>
          <p:cNvPr id="6" name="Table 5"/>
          <p:cNvGraphicFramePr>
            <a:graphicFrameLocks noGrp="1"/>
          </p:cNvGraphicFramePr>
          <p:nvPr>
            <p:extLst>
              <p:ext uri="{D42A27DB-BD31-4B8C-83A1-F6EECF244321}">
                <p14:modId xmlns:p14="http://schemas.microsoft.com/office/powerpoint/2010/main" val="659928802"/>
              </p:ext>
            </p:extLst>
          </p:nvPr>
        </p:nvGraphicFramePr>
        <p:xfrm>
          <a:off x="386440" y="3975383"/>
          <a:ext cx="8454280" cy="2225860"/>
        </p:xfrm>
        <a:graphic>
          <a:graphicData uri="http://schemas.openxmlformats.org/drawingml/2006/table">
            <a:tbl>
              <a:tblPr firstRow="1" bandRow="1">
                <a:tableStyleId>{5C22544A-7EE6-4342-B048-85BDC9FD1C3A}</a:tableStyleId>
              </a:tblPr>
              <a:tblGrid>
                <a:gridCol w="3429552"/>
                <a:gridCol w="3876579"/>
                <a:gridCol w="1148149"/>
              </a:tblGrid>
              <a:tr h="556465">
                <a:tc>
                  <a:txBody>
                    <a:bodyPr/>
                    <a:lstStyle/>
                    <a:p>
                      <a:r>
                        <a:rPr lang="en-US" sz="1600" dirty="0" smtClean="0"/>
                        <a:t>T</a:t>
                      </a:r>
                      <a:endParaRPr lang="en-US" sz="1600" dirty="0"/>
                    </a:p>
                  </a:txBody>
                  <a:tcPr/>
                </a:tc>
                <a:tc>
                  <a:txBody>
                    <a:bodyPr/>
                    <a:lstStyle/>
                    <a:p>
                      <a:r>
                        <a:rPr lang="en-US" sz="1600" dirty="0" smtClean="0"/>
                        <a:t>T’</a:t>
                      </a:r>
                      <a:endParaRPr lang="en-US" sz="1600" dirty="0"/>
                    </a:p>
                  </a:txBody>
                  <a:tcPr/>
                </a:tc>
                <a:tc>
                  <a:txBody>
                    <a:bodyPr/>
                    <a:lstStyle/>
                    <a:p>
                      <a:r>
                        <a:rPr lang="en-US" sz="1600" dirty="0" smtClean="0"/>
                        <a:t>#1(T,</a:t>
                      </a:r>
                      <a:r>
                        <a:rPr lang="en-US" sz="1600" baseline="0" dirty="0" smtClean="0"/>
                        <a:t> T’)</a:t>
                      </a:r>
                      <a:endParaRPr lang="en-US" sz="1600" dirty="0"/>
                    </a:p>
                  </a:txBody>
                  <a:tcPr/>
                </a:tc>
              </a:tr>
              <a:tr h="556465">
                <a:tc>
                  <a:txBody>
                    <a:bodyPr/>
                    <a:lstStyle/>
                    <a:p>
                      <a:r>
                        <a:rPr lang="en-US" sz="1600" dirty="0" smtClean="0"/>
                        <a:t>(bomb, explode in, [location])</a:t>
                      </a:r>
                      <a:endParaRPr lang="en-US" sz="1600" dirty="0"/>
                    </a:p>
                  </a:txBody>
                  <a:tcPr/>
                </a:tc>
                <a:tc>
                  <a:txBody>
                    <a:bodyPr/>
                    <a:lstStyle/>
                    <a:p>
                      <a:r>
                        <a:rPr lang="en-US" sz="1600" dirty="0" smtClean="0"/>
                        <a:t>(group, claimed, responsibility)</a:t>
                      </a:r>
                      <a:endParaRPr lang="en-US" sz="1600" dirty="0"/>
                    </a:p>
                  </a:txBody>
                  <a:tcPr/>
                </a:tc>
                <a:tc>
                  <a:txBody>
                    <a:bodyPr/>
                    <a:lstStyle/>
                    <a:p>
                      <a:r>
                        <a:rPr lang="en-US" sz="1600" dirty="0" smtClean="0"/>
                        <a:t>8</a:t>
                      </a:r>
                      <a:endParaRPr lang="en-US" sz="1600" dirty="0"/>
                    </a:p>
                  </a:txBody>
                  <a:tcPr/>
                </a:tc>
              </a:tr>
              <a:tr h="556465">
                <a:tc>
                  <a:txBody>
                    <a:bodyPr/>
                    <a:lstStyle/>
                    <a:p>
                      <a:r>
                        <a:rPr lang="en-US" sz="1600" dirty="0" smtClean="0"/>
                        <a:t>(x:[person], arrested by, [org])</a:t>
                      </a:r>
                      <a:endParaRPr lang="en-US" sz="1600" dirty="0"/>
                    </a:p>
                  </a:txBody>
                  <a:tcPr/>
                </a:tc>
                <a:tc>
                  <a:txBody>
                    <a:bodyPr/>
                    <a:lstStyle/>
                    <a:p>
                      <a:r>
                        <a:rPr lang="en-US" sz="1600" dirty="0" smtClean="0"/>
                        <a:t>(x:[person], charged with, [activity])</a:t>
                      </a:r>
                      <a:endParaRPr lang="en-US" sz="1600" dirty="0"/>
                    </a:p>
                  </a:txBody>
                  <a:tcPr/>
                </a:tc>
                <a:tc>
                  <a:txBody>
                    <a:bodyPr/>
                    <a:lstStyle/>
                    <a:p>
                      <a:r>
                        <a:rPr lang="en-US" sz="1600" dirty="0" smtClean="0"/>
                        <a:t>17</a:t>
                      </a:r>
                      <a:endParaRPr lang="en-US" sz="1600" dirty="0"/>
                    </a:p>
                  </a:txBody>
                  <a:tcPr/>
                </a:tc>
              </a:tr>
              <a:tr h="556465">
                <a:tc>
                  <a:txBody>
                    <a:bodyPr/>
                    <a:lstStyle/>
                    <a:p>
                      <a:r>
                        <a:rPr lang="en-US" sz="1600" dirty="0" smtClean="0"/>
                        <a:t>(x:[person], failed, test) </a:t>
                      </a:r>
                      <a:endParaRPr lang="en-US" sz="1600" dirty="0"/>
                    </a:p>
                  </a:txBody>
                  <a:tcPr/>
                </a:tc>
                <a:tc>
                  <a:txBody>
                    <a:body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US" sz="1600" dirty="0" smtClean="0"/>
                        <a:t>(x:[person], suspended for, [activity])</a:t>
                      </a:r>
                    </a:p>
                  </a:txBody>
                  <a:tcPr/>
                </a:tc>
                <a:tc>
                  <a:txBody>
                    <a:bodyPr/>
                    <a:lstStyle/>
                    <a:p>
                      <a:r>
                        <a:rPr lang="en-US" sz="1600" dirty="0" smtClean="0"/>
                        <a:t>23</a:t>
                      </a:r>
                      <a:endParaRPr lang="en-US" sz="1600" dirty="0"/>
                    </a:p>
                  </a:txBody>
                  <a:tcPr/>
                </a:tc>
              </a:tr>
            </a:tbl>
          </a:graphicData>
        </a:graphic>
      </p:graphicFrame>
    </p:spTree>
    <p:extLst>
      <p:ext uri="{BB962C8B-B14F-4D97-AF65-F5344CB8AC3E}">
        <p14:creationId xmlns:p14="http://schemas.microsoft.com/office/powerpoint/2010/main" val="292742912"/>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Rel-grams Evaluation</a:t>
            </a:r>
            <a:endParaRPr lang="en-US" dirty="0"/>
          </a:p>
        </p:txBody>
      </p:sp>
      <p:sp>
        <p:nvSpPr>
          <p:cNvPr id="3" name="Content Placeholder 2"/>
          <p:cNvSpPr>
            <a:spLocks noGrp="1"/>
          </p:cNvSpPr>
          <p:nvPr>
            <p:ph idx="1"/>
          </p:nvPr>
        </p:nvSpPr>
        <p:spPr>
          <a:xfrm>
            <a:off x="333428" y="1157153"/>
            <a:ext cx="8505911" cy="5015970"/>
          </a:xfrm>
        </p:spPr>
        <p:txBody>
          <a:bodyPr>
            <a:normAutofit/>
          </a:bodyPr>
          <a:lstStyle/>
          <a:p>
            <a:r>
              <a:rPr lang="en-US" dirty="0" smtClean="0"/>
              <a:t>Do Rel-grams capture meaningful associations?</a:t>
            </a:r>
          </a:p>
          <a:p>
            <a:pPr marL="0" indent="0">
              <a:buNone/>
            </a:pPr>
            <a:r>
              <a:rPr lang="en-US" dirty="0" smtClean="0"/>
              <a:t> 	Real-world entailment?</a:t>
            </a:r>
          </a:p>
          <a:p>
            <a:pPr marL="0" indent="0">
              <a:buNone/>
            </a:pPr>
            <a:r>
              <a:rPr lang="en-US" dirty="0"/>
              <a:t>	</a:t>
            </a:r>
            <a:r>
              <a:rPr lang="en-US" dirty="0" smtClean="0"/>
              <a:t>Common topic? </a:t>
            </a:r>
          </a:p>
          <a:p>
            <a:pPr marL="0" indent="0">
              <a:buNone/>
            </a:pPr>
            <a:endParaRPr lang="en-US" dirty="0"/>
          </a:p>
          <a:p>
            <a:r>
              <a:rPr lang="en-US" dirty="0" smtClean="0"/>
              <a:t>Are tuples T and T’ valid?</a:t>
            </a:r>
          </a:p>
          <a:p>
            <a:pPr marL="457200" lvl="1" indent="0">
              <a:buNone/>
            </a:pPr>
            <a:r>
              <a:rPr lang="en-US" dirty="0"/>
              <a:t>	</a:t>
            </a:r>
            <a:r>
              <a:rPr lang="en-US" dirty="0" smtClean="0"/>
              <a:t>Well formed and make sense in the real world.</a:t>
            </a:r>
          </a:p>
          <a:p>
            <a:endParaRPr lang="en-US" dirty="0" smtClean="0"/>
          </a:p>
          <a:p>
            <a:r>
              <a:rPr lang="en-US" dirty="0" smtClean="0"/>
              <a:t>Textual </a:t>
            </a:r>
            <a:r>
              <a:rPr lang="en-US" dirty="0"/>
              <a:t>entailment guideline:</a:t>
            </a:r>
          </a:p>
          <a:p>
            <a:pPr marL="0" indent="0">
              <a:buNone/>
            </a:pPr>
            <a:r>
              <a:rPr lang="en-US" dirty="0"/>
              <a:t>	</a:t>
            </a:r>
            <a:r>
              <a:rPr lang="en-US" dirty="0" smtClean="0"/>
              <a:t>T </a:t>
            </a:r>
            <a:r>
              <a:rPr lang="en-US" dirty="0"/>
              <a:t>=&gt; T’ or T’ =&gt; T</a:t>
            </a:r>
          </a:p>
          <a:p>
            <a:pPr marL="0" indent="0">
              <a:buNone/>
            </a:pPr>
            <a:r>
              <a:rPr lang="en-US" dirty="0"/>
              <a:t>	</a:t>
            </a:r>
            <a:r>
              <a:rPr lang="en-US" dirty="0" smtClean="0"/>
              <a:t>Topic</a:t>
            </a:r>
            <a:r>
              <a:rPr lang="en-US" dirty="0"/>
              <a:t>(T) = Topic(T’)</a:t>
            </a:r>
          </a:p>
          <a:p>
            <a:pPr marL="0" indent="0">
              <a:buNone/>
            </a:pPr>
            <a:endParaRPr lang="en-US" dirty="0" smtClean="0"/>
          </a:p>
          <a:p>
            <a:pPr marL="0" indent="0">
              <a:buNone/>
            </a:pPr>
            <a:endParaRPr lang="en-US" dirty="0" smtClean="0"/>
          </a:p>
          <a:p>
            <a:pPr marL="0" indent="0">
              <a:buNone/>
            </a:pPr>
            <a:endParaRPr lang="en-US" dirty="0" smtClean="0"/>
          </a:p>
          <a:p>
            <a:pPr marL="0" indent="0">
              <a:buNone/>
            </a:pPr>
            <a:endParaRPr lang="en-US" dirty="0"/>
          </a:p>
        </p:txBody>
      </p:sp>
    </p:spTree>
    <p:extLst>
      <p:ext uri="{BB962C8B-B14F-4D97-AF65-F5344CB8AC3E}">
        <p14:creationId xmlns:p14="http://schemas.microsoft.com/office/powerpoint/2010/main" val="3556900267"/>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Rel-grams Evaluation</a:t>
            </a:r>
            <a:endParaRPr lang="en-US" dirty="0"/>
          </a:p>
        </p:txBody>
      </p:sp>
      <p:sp>
        <p:nvSpPr>
          <p:cNvPr id="3" name="Content Placeholder 2"/>
          <p:cNvSpPr>
            <a:spLocks noGrp="1"/>
          </p:cNvSpPr>
          <p:nvPr>
            <p:ph idx="1"/>
          </p:nvPr>
        </p:nvSpPr>
        <p:spPr/>
        <p:txBody>
          <a:bodyPr>
            <a:normAutofit/>
          </a:bodyPr>
          <a:lstStyle/>
          <a:p>
            <a:r>
              <a:rPr lang="en-US" dirty="0" smtClean="0"/>
              <a:t>Selected 12,600 seed tuples</a:t>
            </a:r>
          </a:p>
          <a:p>
            <a:pPr lvl="1"/>
            <a:r>
              <a:rPr lang="en-US" dirty="0" smtClean="0"/>
              <a:t>Top 10% of tuples with at least 25 </a:t>
            </a:r>
            <a:r>
              <a:rPr lang="en-US" dirty="0"/>
              <a:t>R</a:t>
            </a:r>
            <a:r>
              <a:rPr lang="en-US" dirty="0" smtClean="0"/>
              <a:t>el-grams</a:t>
            </a:r>
          </a:p>
          <a:p>
            <a:pPr lvl="1"/>
            <a:endParaRPr lang="en-US" dirty="0"/>
          </a:p>
          <a:p>
            <a:r>
              <a:rPr lang="en-US" dirty="0" smtClean="0"/>
              <a:t>Evaluated a sample of the 280K </a:t>
            </a:r>
            <a:r>
              <a:rPr lang="en-US" dirty="0"/>
              <a:t>R</a:t>
            </a:r>
            <a:r>
              <a:rPr lang="en-US" dirty="0" smtClean="0"/>
              <a:t>el-grams</a:t>
            </a:r>
          </a:p>
          <a:p>
            <a:endParaRPr lang="en-US" dirty="0" smtClean="0"/>
          </a:p>
          <a:p>
            <a:r>
              <a:rPr lang="en-US" dirty="0" smtClean="0"/>
              <a:t>Results:</a:t>
            </a:r>
          </a:p>
          <a:p>
            <a:pPr marL="457200" lvl="1" indent="0">
              <a:buNone/>
            </a:pPr>
            <a:endParaRPr lang="en-US" dirty="0" smtClean="0"/>
          </a:p>
          <a:p>
            <a:pPr marL="457200" lvl="1" indent="0">
              <a:buNone/>
            </a:pPr>
            <a:r>
              <a:rPr lang="en-US" dirty="0" smtClean="0"/>
              <a:t>74% of the Rel-grams had both tuples valid.</a:t>
            </a:r>
          </a:p>
          <a:p>
            <a:pPr marL="457200" lvl="1" indent="0">
              <a:buNone/>
            </a:pPr>
            <a:r>
              <a:rPr lang="en-US" dirty="0" smtClean="0"/>
              <a:t>83% of the valid tuples were an implication.</a:t>
            </a:r>
          </a:p>
          <a:p>
            <a:pPr marL="457200" lvl="1" indent="0">
              <a:buNone/>
            </a:pPr>
            <a:r>
              <a:rPr lang="en-US" dirty="0" smtClean="0"/>
              <a:t>90% of the valid tuples were on common topic.</a:t>
            </a:r>
          </a:p>
          <a:p>
            <a:pPr marL="457200" lvl="1" indent="0">
              <a:buNone/>
            </a:pPr>
            <a:endParaRPr lang="en-US" dirty="0" smtClean="0"/>
          </a:p>
          <a:p>
            <a:pPr marL="0" indent="0">
              <a:buNone/>
            </a:pPr>
            <a:endParaRPr lang="en-US" dirty="0" smtClean="0"/>
          </a:p>
          <a:p>
            <a:pPr marL="0" indent="0">
              <a:buNone/>
            </a:pPr>
            <a:endParaRPr lang="en-US" dirty="0" smtClean="0"/>
          </a:p>
          <a:p>
            <a:pPr marL="0" indent="0">
              <a:buNone/>
            </a:pPr>
            <a:endParaRPr lang="en-US" dirty="0"/>
          </a:p>
        </p:txBody>
      </p:sp>
    </p:spTree>
    <p:extLst>
      <p:ext uri="{BB962C8B-B14F-4D97-AF65-F5344CB8AC3E}">
        <p14:creationId xmlns:p14="http://schemas.microsoft.com/office/powerpoint/2010/main" val="1676042810"/>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7" name="Slide Number Placeholder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fld id="{F91F9BF1-289C-AE4C-AF6B-47345B675795}" type="slidenum">
              <a:rPr lang="en-US">
                <a:solidFill>
                  <a:srgbClr val="003399"/>
                </a:solidFill>
              </a:rPr>
              <a:pPr/>
              <a:t>25</a:t>
            </a:fld>
            <a:endParaRPr lang="en-US">
              <a:solidFill>
                <a:srgbClr val="003399"/>
              </a:solidFill>
            </a:endParaRPr>
          </a:p>
        </p:txBody>
      </p:sp>
      <p:grpSp>
        <p:nvGrpSpPr>
          <p:cNvPr id="13318" name="Group 6"/>
          <p:cNvGrpSpPr>
            <a:grpSpLocks/>
          </p:cNvGrpSpPr>
          <p:nvPr/>
        </p:nvGrpSpPr>
        <p:grpSpPr bwMode="auto">
          <a:xfrm>
            <a:off x="920750" y="1882775"/>
            <a:ext cx="1839913" cy="868363"/>
            <a:chOff x="1464740" y="4371624"/>
            <a:chExt cx="5263441" cy="2106786"/>
          </a:xfrm>
        </p:grpSpPr>
        <p:sp>
          <p:nvSpPr>
            <p:cNvPr id="8" name="Oval 7"/>
            <p:cNvSpPr/>
            <p:nvPr/>
          </p:nvSpPr>
          <p:spPr>
            <a:xfrm>
              <a:off x="1905254" y="4402436"/>
              <a:ext cx="195277" cy="18487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9" name="Oval 8"/>
            <p:cNvSpPr/>
            <p:nvPr/>
          </p:nvSpPr>
          <p:spPr>
            <a:xfrm>
              <a:off x="1464740" y="5118820"/>
              <a:ext cx="199820" cy="18487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0" name="Oval 9"/>
            <p:cNvSpPr/>
            <p:nvPr/>
          </p:nvSpPr>
          <p:spPr>
            <a:xfrm>
              <a:off x="2509253" y="5026383"/>
              <a:ext cx="195280" cy="18487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1" name="Oval 10"/>
            <p:cNvSpPr/>
            <p:nvPr/>
          </p:nvSpPr>
          <p:spPr>
            <a:xfrm>
              <a:off x="3244954" y="4464061"/>
              <a:ext cx="195280" cy="1810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2" name="Oval 11"/>
            <p:cNvSpPr/>
            <p:nvPr/>
          </p:nvSpPr>
          <p:spPr>
            <a:xfrm>
              <a:off x="3440234" y="5280584"/>
              <a:ext cx="199820" cy="1810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3" name="Oval 12"/>
            <p:cNvSpPr/>
            <p:nvPr/>
          </p:nvSpPr>
          <p:spPr>
            <a:xfrm>
              <a:off x="4257680" y="4714411"/>
              <a:ext cx="199820" cy="1810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4" name="Oval 13"/>
            <p:cNvSpPr/>
            <p:nvPr/>
          </p:nvSpPr>
          <p:spPr>
            <a:xfrm>
              <a:off x="2118696" y="5708105"/>
              <a:ext cx="195280" cy="18487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5" name="Oval 14"/>
            <p:cNvSpPr/>
            <p:nvPr/>
          </p:nvSpPr>
          <p:spPr>
            <a:xfrm>
              <a:off x="5724538" y="4371624"/>
              <a:ext cx="199820" cy="18487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6" name="Straight Connector 15"/>
            <p:cNvCxnSpPr>
              <a:stCxn id="10" idx="1"/>
              <a:endCxn id="8" idx="5"/>
            </p:cNvCxnSpPr>
            <p:nvPr/>
          </p:nvCxnSpPr>
          <p:spPr>
            <a:xfrm flipH="1" flipV="1">
              <a:off x="2073283" y="4560350"/>
              <a:ext cx="463219" cy="492995"/>
            </a:xfrm>
            <a:prstGeom prst="line">
              <a:avLst/>
            </a:prstGeom>
          </p:spPr>
          <p:style>
            <a:lnRef idx="2">
              <a:schemeClr val="accent1">
                <a:shade val="50000"/>
              </a:schemeClr>
            </a:lnRef>
            <a:fillRef idx="1">
              <a:schemeClr val="accent1"/>
            </a:fillRef>
            <a:effectRef idx="0">
              <a:schemeClr val="accent1"/>
            </a:effectRef>
            <a:fontRef idx="minor">
              <a:schemeClr val="lt1"/>
            </a:fontRef>
          </p:style>
        </p:cxnSp>
        <p:cxnSp>
          <p:nvCxnSpPr>
            <p:cNvPr id="17" name="Straight Connector 16"/>
            <p:cNvCxnSpPr>
              <a:stCxn id="9" idx="6"/>
              <a:endCxn id="10" idx="2"/>
            </p:cNvCxnSpPr>
            <p:nvPr/>
          </p:nvCxnSpPr>
          <p:spPr>
            <a:xfrm flipV="1">
              <a:off x="1664560" y="5118820"/>
              <a:ext cx="844693" cy="92437"/>
            </a:xfrm>
            <a:prstGeom prst="line">
              <a:avLst/>
            </a:prstGeom>
          </p:spPr>
          <p:style>
            <a:lnRef idx="2">
              <a:schemeClr val="accent1">
                <a:shade val="50000"/>
              </a:schemeClr>
            </a:lnRef>
            <a:fillRef idx="1">
              <a:schemeClr val="accent1"/>
            </a:fillRef>
            <a:effectRef idx="0">
              <a:schemeClr val="accent1"/>
            </a:effectRef>
            <a:fontRef idx="minor">
              <a:schemeClr val="lt1"/>
            </a:fontRef>
          </p:style>
        </p:cxnSp>
        <p:cxnSp>
          <p:nvCxnSpPr>
            <p:cNvPr id="18" name="Straight Connector 17"/>
            <p:cNvCxnSpPr>
              <a:stCxn id="14" idx="7"/>
              <a:endCxn id="10" idx="4"/>
            </p:cNvCxnSpPr>
            <p:nvPr/>
          </p:nvCxnSpPr>
          <p:spPr>
            <a:xfrm flipV="1">
              <a:off x="2286728" y="5211257"/>
              <a:ext cx="322435" cy="523808"/>
            </a:xfrm>
            <a:prstGeom prst="line">
              <a:avLst/>
            </a:prstGeom>
          </p:spPr>
          <p:style>
            <a:lnRef idx="2">
              <a:schemeClr val="accent1">
                <a:shade val="50000"/>
              </a:schemeClr>
            </a:lnRef>
            <a:fillRef idx="1">
              <a:schemeClr val="accent1"/>
            </a:fillRef>
            <a:effectRef idx="0">
              <a:schemeClr val="accent1"/>
            </a:effectRef>
            <a:fontRef idx="minor">
              <a:schemeClr val="lt1"/>
            </a:fontRef>
          </p:style>
        </p:cxnSp>
        <p:cxnSp>
          <p:nvCxnSpPr>
            <p:cNvPr id="19" name="Straight Connector 18"/>
            <p:cNvCxnSpPr>
              <a:endCxn id="11" idx="2"/>
            </p:cNvCxnSpPr>
            <p:nvPr/>
          </p:nvCxnSpPr>
          <p:spPr>
            <a:xfrm flipV="1">
              <a:off x="2709073" y="4556497"/>
              <a:ext cx="535881" cy="492995"/>
            </a:xfrm>
            <a:prstGeom prst="line">
              <a:avLst/>
            </a:prstGeom>
          </p:spPr>
          <p:style>
            <a:lnRef idx="2">
              <a:schemeClr val="accent1">
                <a:shade val="50000"/>
              </a:schemeClr>
            </a:lnRef>
            <a:fillRef idx="1">
              <a:schemeClr val="accent1"/>
            </a:fillRef>
            <a:effectRef idx="0">
              <a:schemeClr val="accent1"/>
            </a:effectRef>
            <a:fontRef idx="minor">
              <a:schemeClr val="lt1"/>
            </a:fontRef>
          </p:style>
        </p:cxnSp>
        <p:cxnSp>
          <p:nvCxnSpPr>
            <p:cNvPr id="20" name="Straight Connector 19"/>
            <p:cNvCxnSpPr>
              <a:stCxn id="10" idx="6"/>
              <a:endCxn id="12" idx="1"/>
            </p:cNvCxnSpPr>
            <p:nvPr/>
          </p:nvCxnSpPr>
          <p:spPr>
            <a:xfrm>
              <a:off x="2704533" y="5118820"/>
              <a:ext cx="762949" cy="188726"/>
            </a:xfrm>
            <a:prstGeom prst="line">
              <a:avLst/>
            </a:prstGeom>
          </p:spPr>
          <p:style>
            <a:lnRef idx="2">
              <a:schemeClr val="accent1">
                <a:shade val="50000"/>
              </a:schemeClr>
            </a:lnRef>
            <a:fillRef idx="1">
              <a:schemeClr val="accent1"/>
            </a:fillRef>
            <a:effectRef idx="0">
              <a:schemeClr val="accent1"/>
            </a:effectRef>
            <a:fontRef idx="minor">
              <a:schemeClr val="lt1"/>
            </a:fontRef>
          </p:style>
        </p:cxnSp>
        <p:cxnSp>
          <p:nvCxnSpPr>
            <p:cNvPr id="21" name="Straight Connector 20"/>
            <p:cNvCxnSpPr>
              <a:stCxn id="11" idx="6"/>
              <a:endCxn id="13" idx="2"/>
            </p:cNvCxnSpPr>
            <p:nvPr/>
          </p:nvCxnSpPr>
          <p:spPr>
            <a:xfrm>
              <a:off x="3440234" y="4556497"/>
              <a:ext cx="817445" cy="246498"/>
            </a:xfrm>
            <a:prstGeom prst="line">
              <a:avLst/>
            </a:prstGeom>
          </p:spPr>
          <p:style>
            <a:lnRef idx="2">
              <a:schemeClr val="accent1">
                <a:shade val="50000"/>
              </a:schemeClr>
            </a:lnRef>
            <a:fillRef idx="1">
              <a:schemeClr val="accent1"/>
            </a:fillRef>
            <a:effectRef idx="0">
              <a:schemeClr val="accent1"/>
            </a:effectRef>
            <a:fontRef idx="minor">
              <a:schemeClr val="lt1"/>
            </a:fontRef>
          </p:style>
        </p:cxnSp>
        <p:sp>
          <p:nvSpPr>
            <p:cNvPr id="22" name="Oval 21"/>
            <p:cNvSpPr/>
            <p:nvPr/>
          </p:nvSpPr>
          <p:spPr>
            <a:xfrm>
              <a:off x="4993380" y="4987868"/>
              <a:ext cx="199820" cy="18487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3" name="Oval 22"/>
            <p:cNvSpPr/>
            <p:nvPr/>
          </p:nvSpPr>
          <p:spPr>
            <a:xfrm>
              <a:off x="4552867" y="5704252"/>
              <a:ext cx="199820" cy="18487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4" name="Oval 23"/>
            <p:cNvSpPr/>
            <p:nvPr/>
          </p:nvSpPr>
          <p:spPr>
            <a:xfrm>
              <a:off x="5597380" y="5611815"/>
              <a:ext cx="199820" cy="18487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5" name="Oval 24"/>
            <p:cNvSpPr/>
            <p:nvPr/>
          </p:nvSpPr>
          <p:spPr>
            <a:xfrm>
              <a:off x="6333081" y="5049493"/>
              <a:ext cx="195280" cy="1810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6" name="Oval 25"/>
            <p:cNvSpPr/>
            <p:nvPr/>
          </p:nvSpPr>
          <p:spPr>
            <a:xfrm>
              <a:off x="6528361" y="5866016"/>
              <a:ext cx="199820" cy="1810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7" name="Oval 26"/>
            <p:cNvSpPr/>
            <p:nvPr/>
          </p:nvSpPr>
          <p:spPr>
            <a:xfrm>
              <a:off x="5206823" y="6293537"/>
              <a:ext cx="199820" cy="18487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28" name="Straight Connector 27"/>
            <p:cNvCxnSpPr>
              <a:stCxn id="23" idx="7"/>
              <a:endCxn id="22" idx="3"/>
            </p:cNvCxnSpPr>
            <p:nvPr/>
          </p:nvCxnSpPr>
          <p:spPr>
            <a:xfrm flipV="1">
              <a:off x="4725439" y="5145782"/>
              <a:ext cx="299730" cy="585432"/>
            </a:xfrm>
            <a:prstGeom prst="line">
              <a:avLst/>
            </a:prstGeom>
          </p:spPr>
          <p:style>
            <a:lnRef idx="2">
              <a:schemeClr val="accent1">
                <a:shade val="50000"/>
              </a:schemeClr>
            </a:lnRef>
            <a:fillRef idx="1">
              <a:schemeClr val="accent1"/>
            </a:fillRef>
            <a:effectRef idx="0">
              <a:schemeClr val="accent1"/>
            </a:effectRef>
            <a:fontRef idx="minor">
              <a:schemeClr val="lt1"/>
            </a:fontRef>
          </p:style>
        </p:cxnSp>
        <p:cxnSp>
          <p:nvCxnSpPr>
            <p:cNvPr id="29" name="Straight Connector 28"/>
            <p:cNvCxnSpPr>
              <a:stCxn id="23" idx="6"/>
              <a:endCxn id="24" idx="2"/>
            </p:cNvCxnSpPr>
            <p:nvPr/>
          </p:nvCxnSpPr>
          <p:spPr>
            <a:xfrm flipV="1">
              <a:off x="4752687" y="5704252"/>
              <a:ext cx="844693" cy="92437"/>
            </a:xfrm>
            <a:prstGeom prst="line">
              <a:avLst/>
            </a:prstGeom>
          </p:spPr>
          <p:style>
            <a:lnRef idx="2">
              <a:schemeClr val="accent1">
                <a:shade val="50000"/>
              </a:schemeClr>
            </a:lnRef>
            <a:fillRef idx="1">
              <a:schemeClr val="accent1"/>
            </a:fillRef>
            <a:effectRef idx="0">
              <a:schemeClr val="accent1"/>
            </a:effectRef>
            <a:fontRef idx="minor">
              <a:schemeClr val="lt1"/>
            </a:fontRef>
          </p:style>
        </p:cxnSp>
        <p:cxnSp>
          <p:nvCxnSpPr>
            <p:cNvPr id="30" name="Straight Connector 29"/>
            <p:cNvCxnSpPr>
              <a:stCxn id="27" idx="7"/>
              <a:endCxn id="24" idx="3"/>
            </p:cNvCxnSpPr>
            <p:nvPr/>
          </p:nvCxnSpPr>
          <p:spPr>
            <a:xfrm flipV="1">
              <a:off x="5374855" y="5769729"/>
              <a:ext cx="254316" cy="550767"/>
            </a:xfrm>
            <a:prstGeom prst="line">
              <a:avLst/>
            </a:prstGeom>
          </p:spPr>
          <p:style>
            <a:lnRef idx="2">
              <a:schemeClr val="accent1">
                <a:shade val="50000"/>
              </a:schemeClr>
            </a:lnRef>
            <a:fillRef idx="1">
              <a:schemeClr val="accent1"/>
            </a:fillRef>
            <a:effectRef idx="0">
              <a:schemeClr val="accent1"/>
            </a:effectRef>
            <a:fontRef idx="minor">
              <a:schemeClr val="lt1"/>
            </a:fontRef>
          </p:style>
        </p:cxnSp>
        <p:cxnSp>
          <p:nvCxnSpPr>
            <p:cNvPr id="31" name="Straight Connector 30"/>
            <p:cNvCxnSpPr>
              <a:endCxn id="25" idx="2"/>
            </p:cNvCxnSpPr>
            <p:nvPr/>
          </p:nvCxnSpPr>
          <p:spPr>
            <a:xfrm flipV="1">
              <a:off x="5797200" y="5141929"/>
              <a:ext cx="535881" cy="492995"/>
            </a:xfrm>
            <a:prstGeom prst="line">
              <a:avLst/>
            </a:prstGeom>
          </p:spPr>
          <p:style>
            <a:lnRef idx="2">
              <a:schemeClr val="accent1">
                <a:shade val="50000"/>
              </a:schemeClr>
            </a:lnRef>
            <a:fillRef idx="1">
              <a:schemeClr val="accent1"/>
            </a:fillRef>
            <a:effectRef idx="0">
              <a:schemeClr val="accent1"/>
            </a:effectRef>
            <a:fontRef idx="minor">
              <a:schemeClr val="lt1"/>
            </a:fontRef>
          </p:style>
        </p:cxnSp>
        <p:cxnSp>
          <p:nvCxnSpPr>
            <p:cNvPr id="32" name="Straight Connector 31"/>
            <p:cNvCxnSpPr>
              <a:stCxn id="13" idx="5"/>
              <a:endCxn id="22" idx="1"/>
            </p:cNvCxnSpPr>
            <p:nvPr/>
          </p:nvCxnSpPr>
          <p:spPr>
            <a:xfrm>
              <a:off x="4425709" y="4868472"/>
              <a:ext cx="599460" cy="146358"/>
            </a:xfrm>
            <a:prstGeom prst="line">
              <a:avLst/>
            </a:prstGeom>
          </p:spPr>
          <p:style>
            <a:lnRef idx="2">
              <a:schemeClr val="accent1">
                <a:shade val="50000"/>
              </a:schemeClr>
            </a:lnRef>
            <a:fillRef idx="1">
              <a:schemeClr val="accent1"/>
            </a:fillRef>
            <a:effectRef idx="0">
              <a:schemeClr val="accent1"/>
            </a:effectRef>
            <a:fontRef idx="minor">
              <a:schemeClr val="lt1"/>
            </a:fontRef>
          </p:style>
        </p:cxnSp>
        <p:cxnSp>
          <p:nvCxnSpPr>
            <p:cNvPr id="33" name="Straight Connector 32"/>
            <p:cNvCxnSpPr>
              <a:stCxn id="14" idx="6"/>
              <a:endCxn id="12" idx="3"/>
            </p:cNvCxnSpPr>
            <p:nvPr/>
          </p:nvCxnSpPr>
          <p:spPr>
            <a:xfrm flipV="1">
              <a:off x="2313976" y="5434645"/>
              <a:ext cx="1153506" cy="365896"/>
            </a:xfrm>
            <a:prstGeom prst="line">
              <a:avLst/>
            </a:prstGeom>
          </p:spPr>
          <p:style>
            <a:lnRef idx="2">
              <a:schemeClr val="accent1">
                <a:shade val="50000"/>
              </a:schemeClr>
            </a:lnRef>
            <a:fillRef idx="1">
              <a:schemeClr val="accent1"/>
            </a:fillRef>
            <a:effectRef idx="0">
              <a:schemeClr val="accent1"/>
            </a:effectRef>
            <a:fontRef idx="minor">
              <a:schemeClr val="lt1"/>
            </a:fontRef>
          </p:style>
        </p:cxnSp>
        <p:cxnSp>
          <p:nvCxnSpPr>
            <p:cNvPr id="34" name="Straight Connector 33"/>
            <p:cNvCxnSpPr>
              <a:stCxn id="11" idx="5"/>
              <a:endCxn id="12" idx="0"/>
            </p:cNvCxnSpPr>
            <p:nvPr/>
          </p:nvCxnSpPr>
          <p:spPr>
            <a:xfrm>
              <a:off x="3412986" y="4618122"/>
              <a:ext cx="127158" cy="662462"/>
            </a:xfrm>
            <a:prstGeom prst="line">
              <a:avLst/>
            </a:prstGeom>
          </p:spPr>
          <p:style>
            <a:lnRef idx="2">
              <a:schemeClr val="accent1">
                <a:shade val="50000"/>
              </a:schemeClr>
            </a:lnRef>
            <a:fillRef idx="1">
              <a:schemeClr val="accent1"/>
            </a:fillRef>
            <a:effectRef idx="0">
              <a:schemeClr val="accent1"/>
            </a:effectRef>
            <a:fontRef idx="minor">
              <a:schemeClr val="lt1"/>
            </a:fontRef>
          </p:style>
        </p:cxnSp>
        <p:cxnSp>
          <p:nvCxnSpPr>
            <p:cNvPr id="35" name="Straight Connector 34"/>
            <p:cNvCxnSpPr>
              <a:stCxn id="22" idx="5"/>
              <a:endCxn id="24" idx="1"/>
            </p:cNvCxnSpPr>
            <p:nvPr/>
          </p:nvCxnSpPr>
          <p:spPr>
            <a:xfrm>
              <a:off x="5165952" y="5145782"/>
              <a:ext cx="463219" cy="492995"/>
            </a:xfrm>
            <a:prstGeom prst="line">
              <a:avLst/>
            </a:prstGeom>
          </p:spPr>
          <p:style>
            <a:lnRef idx="2">
              <a:schemeClr val="accent1">
                <a:shade val="50000"/>
              </a:schemeClr>
            </a:lnRef>
            <a:fillRef idx="1">
              <a:schemeClr val="accent1"/>
            </a:fillRef>
            <a:effectRef idx="0">
              <a:schemeClr val="accent1"/>
            </a:effectRef>
            <a:fontRef idx="minor">
              <a:schemeClr val="lt1"/>
            </a:fontRef>
          </p:style>
        </p:cxnSp>
        <p:cxnSp>
          <p:nvCxnSpPr>
            <p:cNvPr id="36" name="Straight Connector 35"/>
            <p:cNvCxnSpPr>
              <a:stCxn id="24" idx="5"/>
              <a:endCxn id="26" idx="2"/>
            </p:cNvCxnSpPr>
            <p:nvPr/>
          </p:nvCxnSpPr>
          <p:spPr>
            <a:xfrm>
              <a:off x="5769952" y="5769729"/>
              <a:ext cx="758409" cy="184873"/>
            </a:xfrm>
            <a:prstGeom prst="line">
              <a:avLst/>
            </a:prstGeom>
          </p:spPr>
          <p:style>
            <a:lnRef idx="2">
              <a:schemeClr val="accent1">
                <a:shade val="50000"/>
              </a:schemeClr>
            </a:lnRef>
            <a:fillRef idx="1">
              <a:schemeClr val="accent1"/>
            </a:fillRef>
            <a:effectRef idx="0">
              <a:schemeClr val="accent1"/>
            </a:effectRef>
            <a:fontRef idx="minor">
              <a:schemeClr val="lt1"/>
            </a:fontRef>
          </p:style>
        </p:cxnSp>
        <p:cxnSp>
          <p:nvCxnSpPr>
            <p:cNvPr id="37" name="Straight Connector 36"/>
            <p:cNvCxnSpPr>
              <a:stCxn id="27" idx="5"/>
              <a:endCxn id="26" idx="3"/>
            </p:cNvCxnSpPr>
            <p:nvPr/>
          </p:nvCxnSpPr>
          <p:spPr>
            <a:xfrm flipV="1">
              <a:off x="5374855" y="6020077"/>
              <a:ext cx="1185294" cy="431371"/>
            </a:xfrm>
            <a:prstGeom prst="line">
              <a:avLst/>
            </a:prstGeom>
          </p:spPr>
          <p:style>
            <a:lnRef idx="2">
              <a:schemeClr val="accent1">
                <a:shade val="50000"/>
              </a:schemeClr>
            </a:lnRef>
            <a:fillRef idx="1">
              <a:schemeClr val="accent1"/>
            </a:fillRef>
            <a:effectRef idx="0">
              <a:schemeClr val="accent1"/>
            </a:effectRef>
            <a:fontRef idx="minor">
              <a:schemeClr val="lt1"/>
            </a:fontRef>
          </p:style>
        </p:cxnSp>
        <p:cxnSp>
          <p:nvCxnSpPr>
            <p:cNvPr id="38" name="Straight Connector 37"/>
            <p:cNvCxnSpPr>
              <a:stCxn id="15" idx="5"/>
              <a:endCxn id="25" idx="1"/>
            </p:cNvCxnSpPr>
            <p:nvPr/>
          </p:nvCxnSpPr>
          <p:spPr>
            <a:xfrm>
              <a:off x="5892570" y="4529538"/>
              <a:ext cx="467759" cy="546917"/>
            </a:xfrm>
            <a:prstGeom prst="line">
              <a:avLst/>
            </a:prstGeom>
          </p:spPr>
          <p:style>
            <a:lnRef idx="2">
              <a:schemeClr val="accent1">
                <a:shade val="50000"/>
              </a:schemeClr>
            </a:lnRef>
            <a:fillRef idx="1">
              <a:schemeClr val="accent1"/>
            </a:fillRef>
            <a:effectRef idx="0">
              <a:schemeClr val="accent1"/>
            </a:effectRef>
            <a:fontRef idx="minor">
              <a:schemeClr val="lt1"/>
            </a:fontRef>
          </p:style>
        </p:cxnSp>
        <p:cxnSp>
          <p:nvCxnSpPr>
            <p:cNvPr id="39" name="Straight Connector 38"/>
            <p:cNvCxnSpPr>
              <a:stCxn id="25" idx="5"/>
              <a:endCxn id="26" idx="0"/>
            </p:cNvCxnSpPr>
            <p:nvPr/>
          </p:nvCxnSpPr>
          <p:spPr>
            <a:xfrm>
              <a:off x="6501113" y="5207406"/>
              <a:ext cx="127158" cy="658610"/>
            </a:xfrm>
            <a:prstGeom prst="line">
              <a:avLst/>
            </a:prstGeom>
          </p:spPr>
          <p:style>
            <a:lnRef idx="2">
              <a:schemeClr val="accent1">
                <a:shade val="50000"/>
              </a:schemeClr>
            </a:lnRef>
            <a:fillRef idx="1">
              <a:schemeClr val="accent1"/>
            </a:fillRef>
            <a:effectRef idx="0">
              <a:schemeClr val="accent1"/>
            </a:effectRef>
            <a:fontRef idx="minor">
              <a:schemeClr val="lt1"/>
            </a:fontRef>
          </p:style>
        </p:cxnSp>
      </p:grpSp>
      <p:grpSp>
        <p:nvGrpSpPr>
          <p:cNvPr id="40" name="Group 39"/>
          <p:cNvGrpSpPr>
            <a:grpSpLocks/>
          </p:cNvGrpSpPr>
          <p:nvPr/>
        </p:nvGrpSpPr>
        <p:grpSpPr bwMode="auto">
          <a:xfrm>
            <a:off x="920750" y="3357563"/>
            <a:ext cx="1839913" cy="868362"/>
            <a:chOff x="1464740" y="4371624"/>
            <a:chExt cx="5263441" cy="2106786"/>
          </a:xfrm>
        </p:grpSpPr>
        <p:sp>
          <p:nvSpPr>
            <p:cNvPr id="41" name="Oval 40"/>
            <p:cNvSpPr/>
            <p:nvPr/>
          </p:nvSpPr>
          <p:spPr>
            <a:xfrm>
              <a:off x="1905254" y="4402436"/>
              <a:ext cx="195277" cy="18487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42" name="Oval 41"/>
            <p:cNvSpPr/>
            <p:nvPr/>
          </p:nvSpPr>
          <p:spPr>
            <a:xfrm>
              <a:off x="1464740" y="5118821"/>
              <a:ext cx="199820" cy="18487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43" name="Oval 42"/>
            <p:cNvSpPr/>
            <p:nvPr/>
          </p:nvSpPr>
          <p:spPr>
            <a:xfrm>
              <a:off x="2509253" y="5026384"/>
              <a:ext cx="195280" cy="184873"/>
            </a:xfrm>
            <a:prstGeom prst="ellipse">
              <a:avLst/>
            </a:prstGeom>
            <a:solidFill>
              <a:srgbClr val="008000"/>
            </a:solidFill>
            <a:ln>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44" name="Oval 43"/>
            <p:cNvSpPr/>
            <p:nvPr/>
          </p:nvSpPr>
          <p:spPr>
            <a:xfrm>
              <a:off x="3244954" y="4464061"/>
              <a:ext cx="195280" cy="1810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45" name="Oval 44"/>
            <p:cNvSpPr/>
            <p:nvPr/>
          </p:nvSpPr>
          <p:spPr>
            <a:xfrm>
              <a:off x="3440234" y="5280585"/>
              <a:ext cx="199820" cy="1810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46" name="Oval 45"/>
            <p:cNvSpPr/>
            <p:nvPr/>
          </p:nvSpPr>
          <p:spPr>
            <a:xfrm>
              <a:off x="4257680" y="4714409"/>
              <a:ext cx="199820" cy="1810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47" name="Oval 46"/>
            <p:cNvSpPr/>
            <p:nvPr/>
          </p:nvSpPr>
          <p:spPr>
            <a:xfrm>
              <a:off x="2118696" y="5708104"/>
              <a:ext cx="195280" cy="18487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48" name="Oval 47"/>
            <p:cNvSpPr/>
            <p:nvPr/>
          </p:nvSpPr>
          <p:spPr>
            <a:xfrm>
              <a:off x="5724538" y="4371624"/>
              <a:ext cx="199820" cy="18487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49" name="Straight Connector 48"/>
            <p:cNvCxnSpPr>
              <a:stCxn id="43" idx="1"/>
              <a:endCxn id="41" idx="5"/>
            </p:cNvCxnSpPr>
            <p:nvPr/>
          </p:nvCxnSpPr>
          <p:spPr>
            <a:xfrm flipH="1" flipV="1">
              <a:off x="2073283" y="4560348"/>
              <a:ext cx="463219" cy="492996"/>
            </a:xfrm>
            <a:prstGeom prst="line">
              <a:avLst/>
            </a:prstGeom>
          </p:spPr>
          <p:style>
            <a:lnRef idx="2">
              <a:schemeClr val="accent1">
                <a:shade val="50000"/>
              </a:schemeClr>
            </a:lnRef>
            <a:fillRef idx="1">
              <a:schemeClr val="accent1"/>
            </a:fillRef>
            <a:effectRef idx="0">
              <a:schemeClr val="accent1"/>
            </a:effectRef>
            <a:fontRef idx="minor">
              <a:schemeClr val="lt1"/>
            </a:fontRef>
          </p:style>
        </p:cxnSp>
        <p:cxnSp>
          <p:nvCxnSpPr>
            <p:cNvPr id="50" name="Straight Connector 49"/>
            <p:cNvCxnSpPr>
              <a:stCxn id="42" idx="6"/>
              <a:endCxn id="43" idx="2"/>
            </p:cNvCxnSpPr>
            <p:nvPr/>
          </p:nvCxnSpPr>
          <p:spPr>
            <a:xfrm flipV="1">
              <a:off x="1664560" y="5118821"/>
              <a:ext cx="844693" cy="92437"/>
            </a:xfrm>
            <a:prstGeom prst="line">
              <a:avLst/>
            </a:prstGeom>
          </p:spPr>
          <p:style>
            <a:lnRef idx="2">
              <a:schemeClr val="accent1">
                <a:shade val="50000"/>
              </a:schemeClr>
            </a:lnRef>
            <a:fillRef idx="1">
              <a:schemeClr val="accent1"/>
            </a:fillRef>
            <a:effectRef idx="0">
              <a:schemeClr val="accent1"/>
            </a:effectRef>
            <a:fontRef idx="minor">
              <a:schemeClr val="lt1"/>
            </a:fontRef>
          </p:style>
        </p:cxnSp>
        <p:cxnSp>
          <p:nvCxnSpPr>
            <p:cNvPr id="51" name="Straight Connector 50"/>
            <p:cNvCxnSpPr>
              <a:stCxn id="47" idx="7"/>
              <a:endCxn id="43" idx="4"/>
            </p:cNvCxnSpPr>
            <p:nvPr/>
          </p:nvCxnSpPr>
          <p:spPr>
            <a:xfrm flipV="1">
              <a:off x="2286728" y="5211258"/>
              <a:ext cx="322435" cy="523808"/>
            </a:xfrm>
            <a:prstGeom prst="line">
              <a:avLst/>
            </a:prstGeom>
          </p:spPr>
          <p:style>
            <a:lnRef idx="2">
              <a:schemeClr val="accent1">
                <a:shade val="50000"/>
              </a:schemeClr>
            </a:lnRef>
            <a:fillRef idx="1">
              <a:schemeClr val="accent1"/>
            </a:fillRef>
            <a:effectRef idx="0">
              <a:schemeClr val="accent1"/>
            </a:effectRef>
            <a:fontRef idx="minor">
              <a:schemeClr val="lt1"/>
            </a:fontRef>
          </p:style>
        </p:cxnSp>
        <p:cxnSp>
          <p:nvCxnSpPr>
            <p:cNvPr id="52" name="Straight Connector 51"/>
            <p:cNvCxnSpPr>
              <a:endCxn id="44" idx="2"/>
            </p:cNvCxnSpPr>
            <p:nvPr/>
          </p:nvCxnSpPr>
          <p:spPr>
            <a:xfrm flipV="1">
              <a:off x="2709073" y="4556497"/>
              <a:ext cx="535881" cy="492996"/>
            </a:xfrm>
            <a:prstGeom prst="line">
              <a:avLst/>
            </a:prstGeom>
          </p:spPr>
          <p:style>
            <a:lnRef idx="2">
              <a:schemeClr val="accent1">
                <a:shade val="50000"/>
              </a:schemeClr>
            </a:lnRef>
            <a:fillRef idx="1">
              <a:schemeClr val="accent1"/>
            </a:fillRef>
            <a:effectRef idx="0">
              <a:schemeClr val="accent1"/>
            </a:effectRef>
            <a:fontRef idx="minor">
              <a:schemeClr val="lt1"/>
            </a:fontRef>
          </p:style>
        </p:cxnSp>
        <p:cxnSp>
          <p:nvCxnSpPr>
            <p:cNvPr id="53" name="Straight Connector 52"/>
            <p:cNvCxnSpPr>
              <a:stCxn id="43" idx="6"/>
              <a:endCxn id="45" idx="1"/>
            </p:cNvCxnSpPr>
            <p:nvPr/>
          </p:nvCxnSpPr>
          <p:spPr>
            <a:xfrm>
              <a:off x="2704533" y="5118821"/>
              <a:ext cx="762949" cy="188724"/>
            </a:xfrm>
            <a:prstGeom prst="line">
              <a:avLst/>
            </a:prstGeom>
          </p:spPr>
          <p:style>
            <a:lnRef idx="2">
              <a:schemeClr val="accent1">
                <a:shade val="50000"/>
              </a:schemeClr>
            </a:lnRef>
            <a:fillRef idx="1">
              <a:schemeClr val="accent1"/>
            </a:fillRef>
            <a:effectRef idx="0">
              <a:schemeClr val="accent1"/>
            </a:effectRef>
            <a:fontRef idx="minor">
              <a:schemeClr val="lt1"/>
            </a:fontRef>
          </p:style>
        </p:cxnSp>
        <p:cxnSp>
          <p:nvCxnSpPr>
            <p:cNvPr id="54" name="Straight Connector 53"/>
            <p:cNvCxnSpPr>
              <a:stCxn id="44" idx="6"/>
              <a:endCxn id="46" idx="2"/>
            </p:cNvCxnSpPr>
            <p:nvPr/>
          </p:nvCxnSpPr>
          <p:spPr>
            <a:xfrm>
              <a:off x="3440234" y="4556497"/>
              <a:ext cx="817445" cy="246498"/>
            </a:xfrm>
            <a:prstGeom prst="line">
              <a:avLst/>
            </a:prstGeom>
          </p:spPr>
          <p:style>
            <a:lnRef idx="2">
              <a:schemeClr val="accent1">
                <a:shade val="50000"/>
              </a:schemeClr>
            </a:lnRef>
            <a:fillRef idx="1">
              <a:schemeClr val="accent1"/>
            </a:fillRef>
            <a:effectRef idx="0">
              <a:schemeClr val="accent1"/>
            </a:effectRef>
            <a:fontRef idx="minor">
              <a:schemeClr val="lt1"/>
            </a:fontRef>
          </p:style>
        </p:cxnSp>
        <p:sp>
          <p:nvSpPr>
            <p:cNvPr id="55" name="Oval 54"/>
            <p:cNvSpPr/>
            <p:nvPr/>
          </p:nvSpPr>
          <p:spPr>
            <a:xfrm>
              <a:off x="4993380" y="4987869"/>
              <a:ext cx="199820" cy="18487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56" name="Oval 55"/>
            <p:cNvSpPr/>
            <p:nvPr/>
          </p:nvSpPr>
          <p:spPr>
            <a:xfrm>
              <a:off x="4552867" y="5704254"/>
              <a:ext cx="199820" cy="18487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57" name="Oval 56"/>
            <p:cNvSpPr/>
            <p:nvPr/>
          </p:nvSpPr>
          <p:spPr>
            <a:xfrm>
              <a:off x="5597380" y="5611817"/>
              <a:ext cx="199820" cy="184873"/>
            </a:xfrm>
            <a:prstGeom prst="ellipse">
              <a:avLst/>
            </a:prstGeom>
            <a:solidFill>
              <a:srgbClr val="008000"/>
            </a:solidFill>
            <a:ln>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58" name="Oval 57"/>
            <p:cNvSpPr/>
            <p:nvPr/>
          </p:nvSpPr>
          <p:spPr>
            <a:xfrm>
              <a:off x="6333081" y="5049493"/>
              <a:ext cx="195280" cy="1810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59" name="Oval 58"/>
            <p:cNvSpPr/>
            <p:nvPr/>
          </p:nvSpPr>
          <p:spPr>
            <a:xfrm>
              <a:off x="6528361" y="5866018"/>
              <a:ext cx="199820" cy="1810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60" name="Oval 59"/>
            <p:cNvSpPr/>
            <p:nvPr/>
          </p:nvSpPr>
          <p:spPr>
            <a:xfrm>
              <a:off x="5206823" y="6293537"/>
              <a:ext cx="199820" cy="18487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61" name="Straight Connector 60"/>
            <p:cNvCxnSpPr>
              <a:stCxn id="56" idx="7"/>
              <a:endCxn id="55" idx="3"/>
            </p:cNvCxnSpPr>
            <p:nvPr/>
          </p:nvCxnSpPr>
          <p:spPr>
            <a:xfrm flipV="1">
              <a:off x="4725439" y="5145780"/>
              <a:ext cx="299730" cy="585433"/>
            </a:xfrm>
            <a:prstGeom prst="line">
              <a:avLst/>
            </a:prstGeom>
          </p:spPr>
          <p:style>
            <a:lnRef idx="2">
              <a:schemeClr val="accent1">
                <a:shade val="50000"/>
              </a:schemeClr>
            </a:lnRef>
            <a:fillRef idx="1">
              <a:schemeClr val="accent1"/>
            </a:fillRef>
            <a:effectRef idx="0">
              <a:schemeClr val="accent1"/>
            </a:effectRef>
            <a:fontRef idx="minor">
              <a:schemeClr val="lt1"/>
            </a:fontRef>
          </p:style>
        </p:cxnSp>
        <p:cxnSp>
          <p:nvCxnSpPr>
            <p:cNvPr id="62" name="Straight Connector 61"/>
            <p:cNvCxnSpPr>
              <a:stCxn id="56" idx="6"/>
              <a:endCxn id="57" idx="2"/>
            </p:cNvCxnSpPr>
            <p:nvPr/>
          </p:nvCxnSpPr>
          <p:spPr>
            <a:xfrm flipV="1">
              <a:off x="4752687" y="5704254"/>
              <a:ext cx="844693" cy="92437"/>
            </a:xfrm>
            <a:prstGeom prst="line">
              <a:avLst/>
            </a:prstGeom>
          </p:spPr>
          <p:style>
            <a:lnRef idx="2">
              <a:schemeClr val="accent1">
                <a:shade val="50000"/>
              </a:schemeClr>
            </a:lnRef>
            <a:fillRef idx="1">
              <a:schemeClr val="accent1"/>
            </a:fillRef>
            <a:effectRef idx="0">
              <a:schemeClr val="accent1"/>
            </a:effectRef>
            <a:fontRef idx="minor">
              <a:schemeClr val="lt1"/>
            </a:fontRef>
          </p:style>
        </p:cxnSp>
        <p:cxnSp>
          <p:nvCxnSpPr>
            <p:cNvPr id="63" name="Straight Connector 62"/>
            <p:cNvCxnSpPr>
              <a:stCxn id="60" idx="7"/>
              <a:endCxn id="57" idx="3"/>
            </p:cNvCxnSpPr>
            <p:nvPr/>
          </p:nvCxnSpPr>
          <p:spPr>
            <a:xfrm flipV="1">
              <a:off x="5374855" y="5769728"/>
              <a:ext cx="254316" cy="550770"/>
            </a:xfrm>
            <a:prstGeom prst="line">
              <a:avLst/>
            </a:prstGeom>
          </p:spPr>
          <p:style>
            <a:lnRef idx="2">
              <a:schemeClr val="accent1">
                <a:shade val="50000"/>
              </a:schemeClr>
            </a:lnRef>
            <a:fillRef idx="1">
              <a:schemeClr val="accent1"/>
            </a:fillRef>
            <a:effectRef idx="0">
              <a:schemeClr val="accent1"/>
            </a:effectRef>
            <a:fontRef idx="minor">
              <a:schemeClr val="lt1"/>
            </a:fontRef>
          </p:style>
        </p:cxnSp>
        <p:cxnSp>
          <p:nvCxnSpPr>
            <p:cNvPr id="64" name="Straight Connector 63"/>
            <p:cNvCxnSpPr>
              <a:endCxn id="58" idx="2"/>
            </p:cNvCxnSpPr>
            <p:nvPr/>
          </p:nvCxnSpPr>
          <p:spPr>
            <a:xfrm flipV="1">
              <a:off x="5797200" y="5141930"/>
              <a:ext cx="535881" cy="492996"/>
            </a:xfrm>
            <a:prstGeom prst="line">
              <a:avLst/>
            </a:prstGeom>
          </p:spPr>
          <p:style>
            <a:lnRef idx="2">
              <a:schemeClr val="accent1">
                <a:shade val="50000"/>
              </a:schemeClr>
            </a:lnRef>
            <a:fillRef idx="1">
              <a:schemeClr val="accent1"/>
            </a:fillRef>
            <a:effectRef idx="0">
              <a:schemeClr val="accent1"/>
            </a:effectRef>
            <a:fontRef idx="minor">
              <a:schemeClr val="lt1"/>
            </a:fontRef>
          </p:style>
        </p:cxnSp>
        <p:cxnSp>
          <p:nvCxnSpPr>
            <p:cNvPr id="65" name="Straight Connector 64"/>
            <p:cNvCxnSpPr>
              <a:stCxn id="46" idx="5"/>
              <a:endCxn id="55" idx="1"/>
            </p:cNvCxnSpPr>
            <p:nvPr/>
          </p:nvCxnSpPr>
          <p:spPr>
            <a:xfrm>
              <a:off x="4425709" y="4868470"/>
              <a:ext cx="599460" cy="146358"/>
            </a:xfrm>
            <a:prstGeom prst="line">
              <a:avLst/>
            </a:prstGeom>
          </p:spPr>
          <p:style>
            <a:lnRef idx="2">
              <a:schemeClr val="accent1">
                <a:shade val="50000"/>
              </a:schemeClr>
            </a:lnRef>
            <a:fillRef idx="1">
              <a:schemeClr val="accent1"/>
            </a:fillRef>
            <a:effectRef idx="0">
              <a:schemeClr val="accent1"/>
            </a:effectRef>
            <a:fontRef idx="minor">
              <a:schemeClr val="lt1"/>
            </a:fontRef>
          </p:style>
        </p:cxnSp>
        <p:cxnSp>
          <p:nvCxnSpPr>
            <p:cNvPr id="66" name="Straight Connector 65"/>
            <p:cNvCxnSpPr>
              <a:stCxn id="47" idx="6"/>
              <a:endCxn id="45" idx="3"/>
            </p:cNvCxnSpPr>
            <p:nvPr/>
          </p:nvCxnSpPr>
          <p:spPr>
            <a:xfrm flipV="1">
              <a:off x="2313976" y="5434646"/>
              <a:ext cx="1153506" cy="365894"/>
            </a:xfrm>
            <a:prstGeom prst="line">
              <a:avLst/>
            </a:prstGeom>
          </p:spPr>
          <p:style>
            <a:lnRef idx="2">
              <a:schemeClr val="accent1">
                <a:shade val="50000"/>
              </a:schemeClr>
            </a:lnRef>
            <a:fillRef idx="1">
              <a:schemeClr val="accent1"/>
            </a:fillRef>
            <a:effectRef idx="0">
              <a:schemeClr val="accent1"/>
            </a:effectRef>
            <a:fontRef idx="minor">
              <a:schemeClr val="lt1"/>
            </a:fontRef>
          </p:style>
        </p:cxnSp>
        <p:cxnSp>
          <p:nvCxnSpPr>
            <p:cNvPr id="67" name="Straight Connector 66"/>
            <p:cNvCxnSpPr>
              <a:stCxn id="44" idx="5"/>
              <a:endCxn id="45" idx="0"/>
            </p:cNvCxnSpPr>
            <p:nvPr/>
          </p:nvCxnSpPr>
          <p:spPr>
            <a:xfrm>
              <a:off x="3412986" y="4618122"/>
              <a:ext cx="127158" cy="662463"/>
            </a:xfrm>
            <a:prstGeom prst="line">
              <a:avLst/>
            </a:prstGeom>
          </p:spPr>
          <p:style>
            <a:lnRef idx="2">
              <a:schemeClr val="accent1">
                <a:shade val="50000"/>
              </a:schemeClr>
            </a:lnRef>
            <a:fillRef idx="1">
              <a:schemeClr val="accent1"/>
            </a:fillRef>
            <a:effectRef idx="0">
              <a:schemeClr val="accent1"/>
            </a:effectRef>
            <a:fontRef idx="minor">
              <a:schemeClr val="lt1"/>
            </a:fontRef>
          </p:style>
        </p:cxnSp>
        <p:cxnSp>
          <p:nvCxnSpPr>
            <p:cNvPr id="68" name="Straight Connector 67"/>
            <p:cNvCxnSpPr>
              <a:stCxn id="55" idx="5"/>
              <a:endCxn id="57" idx="1"/>
            </p:cNvCxnSpPr>
            <p:nvPr/>
          </p:nvCxnSpPr>
          <p:spPr>
            <a:xfrm>
              <a:off x="5165952" y="5145780"/>
              <a:ext cx="463219" cy="492996"/>
            </a:xfrm>
            <a:prstGeom prst="line">
              <a:avLst/>
            </a:prstGeom>
          </p:spPr>
          <p:style>
            <a:lnRef idx="2">
              <a:schemeClr val="accent1">
                <a:shade val="50000"/>
              </a:schemeClr>
            </a:lnRef>
            <a:fillRef idx="1">
              <a:schemeClr val="accent1"/>
            </a:fillRef>
            <a:effectRef idx="0">
              <a:schemeClr val="accent1"/>
            </a:effectRef>
            <a:fontRef idx="minor">
              <a:schemeClr val="lt1"/>
            </a:fontRef>
          </p:style>
        </p:cxnSp>
        <p:cxnSp>
          <p:nvCxnSpPr>
            <p:cNvPr id="69" name="Straight Connector 68"/>
            <p:cNvCxnSpPr>
              <a:stCxn id="57" idx="5"/>
              <a:endCxn id="59" idx="2"/>
            </p:cNvCxnSpPr>
            <p:nvPr/>
          </p:nvCxnSpPr>
          <p:spPr>
            <a:xfrm>
              <a:off x="5769952" y="5769728"/>
              <a:ext cx="758409" cy="184873"/>
            </a:xfrm>
            <a:prstGeom prst="line">
              <a:avLst/>
            </a:prstGeom>
          </p:spPr>
          <p:style>
            <a:lnRef idx="2">
              <a:schemeClr val="accent1">
                <a:shade val="50000"/>
              </a:schemeClr>
            </a:lnRef>
            <a:fillRef idx="1">
              <a:schemeClr val="accent1"/>
            </a:fillRef>
            <a:effectRef idx="0">
              <a:schemeClr val="accent1"/>
            </a:effectRef>
            <a:fontRef idx="minor">
              <a:schemeClr val="lt1"/>
            </a:fontRef>
          </p:style>
        </p:cxnSp>
        <p:cxnSp>
          <p:nvCxnSpPr>
            <p:cNvPr id="70" name="Straight Connector 69"/>
            <p:cNvCxnSpPr>
              <a:stCxn id="60" idx="5"/>
              <a:endCxn id="59" idx="3"/>
            </p:cNvCxnSpPr>
            <p:nvPr/>
          </p:nvCxnSpPr>
          <p:spPr>
            <a:xfrm flipV="1">
              <a:off x="5374855" y="6020079"/>
              <a:ext cx="1185294" cy="431371"/>
            </a:xfrm>
            <a:prstGeom prst="line">
              <a:avLst/>
            </a:prstGeom>
          </p:spPr>
          <p:style>
            <a:lnRef idx="2">
              <a:schemeClr val="accent1">
                <a:shade val="50000"/>
              </a:schemeClr>
            </a:lnRef>
            <a:fillRef idx="1">
              <a:schemeClr val="accent1"/>
            </a:fillRef>
            <a:effectRef idx="0">
              <a:schemeClr val="accent1"/>
            </a:effectRef>
            <a:fontRef idx="minor">
              <a:schemeClr val="lt1"/>
            </a:fontRef>
          </p:style>
        </p:cxnSp>
        <p:cxnSp>
          <p:nvCxnSpPr>
            <p:cNvPr id="71" name="Straight Connector 70"/>
            <p:cNvCxnSpPr>
              <a:stCxn id="48" idx="5"/>
              <a:endCxn id="58" idx="1"/>
            </p:cNvCxnSpPr>
            <p:nvPr/>
          </p:nvCxnSpPr>
          <p:spPr>
            <a:xfrm>
              <a:off x="5892570" y="4529536"/>
              <a:ext cx="467759" cy="546917"/>
            </a:xfrm>
            <a:prstGeom prst="line">
              <a:avLst/>
            </a:prstGeom>
          </p:spPr>
          <p:style>
            <a:lnRef idx="2">
              <a:schemeClr val="accent1">
                <a:shade val="50000"/>
              </a:schemeClr>
            </a:lnRef>
            <a:fillRef idx="1">
              <a:schemeClr val="accent1"/>
            </a:fillRef>
            <a:effectRef idx="0">
              <a:schemeClr val="accent1"/>
            </a:effectRef>
            <a:fontRef idx="minor">
              <a:schemeClr val="lt1"/>
            </a:fontRef>
          </p:style>
        </p:cxnSp>
        <p:cxnSp>
          <p:nvCxnSpPr>
            <p:cNvPr id="72" name="Straight Connector 71"/>
            <p:cNvCxnSpPr>
              <a:stCxn id="58" idx="5"/>
              <a:endCxn id="59" idx="0"/>
            </p:cNvCxnSpPr>
            <p:nvPr/>
          </p:nvCxnSpPr>
          <p:spPr>
            <a:xfrm>
              <a:off x="6501113" y="5207405"/>
              <a:ext cx="127158" cy="658613"/>
            </a:xfrm>
            <a:prstGeom prst="line">
              <a:avLst/>
            </a:prstGeom>
          </p:spPr>
          <p:style>
            <a:lnRef idx="2">
              <a:schemeClr val="accent1">
                <a:shade val="50000"/>
              </a:schemeClr>
            </a:lnRef>
            <a:fillRef idx="1">
              <a:schemeClr val="accent1"/>
            </a:fillRef>
            <a:effectRef idx="0">
              <a:schemeClr val="accent1"/>
            </a:effectRef>
            <a:fontRef idx="minor">
              <a:schemeClr val="lt1"/>
            </a:fontRef>
          </p:style>
        </p:cxnSp>
      </p:grpSp>
      <p:grpSp>
        <p:nvGrpSpPr>
          <p:cNvPr id="73" name="Group 72"/>
          <p:cNvGrpSpPr>
            <a:grpSpLocks/>
          </p:cNvGrpSpPr>
          <p:nvPr/>
        </p:nvGrpSpPr>
        <p:grpSpPr bwMode="auto">
          <a:xfrm>
            <a:off x="965200" y="4970463"/>
            <a:ext cx="2003425" cy="868362"/>
            <a:chOff x="2728410" y="3597696"/>
            <a:chExt cx="2003072" cy="867953"/>
          </a:xfrm>
        </p:grpSpPr>
        <p:sp>
          <p:nvSpPr>
            <p:cNvPr id="74" name="Oval 73"/>
            <p:cNvSpPr>
              <a:spLocks noChangeArrowheads="1"/>
            </p:cNvSpPr>
            <p:nvPr/>
          </p:nvSpPr>
          <p:spPr bwMode="auto">
            <a:xfrm>
              <a:off x="3616766" y="3631995"/>
              <a:ext cx="1114716" cy="830165"/>
            </a:xfrm>
            <a:prstGeom prst="ellipse">
              <a:avLst/>
            </a:prstGeom>
            <a:solidFill>
              <a:schemeClr val="bg2"/>
            </a:solidFill>
            <a:ln w="9525">
              <a:solidFill>
                <a:schemeClr val="bg2"/>
              </a:solidFill>
              <a:round/>
              <a:headEnd/>
              <a:tailEnd/>
            </a:ln>
            <a:effectLst>
              <a:outerShdw blurRad="40000" dist="23000" dir="5400000" rotWithShape="0">
                <a:srgbClr val="000000">
                  <a:alpha val="34999"/>
                </a:srgbClr>
              </a:outerShdw>
            </a:effectLst>
          </p:spPr>
          <p:txBody>
            <a:bodyPr anchor="ctr"/>
            <a:lstStyle/>
            <a:p>
              <a:pPr algn="ctr" fontAlgn="auto">
                <a:spcBef>
                  <a:spcPts val="0"/>
                </a:spcBef>
                <a:spcAft>
                  <a:spcPts val="0"/>
                </a:spcAft>
                <a:defRPr/>
              </a:pPr>
              <a:endParaRPr lang="en-US">
                <a:solidFill>
                  <a:schemeClr val="lt1"/>
                </a:solidFill>
                <a:latin typeface="+mn-lt"/>
                <a:ea typeface="+mn-ea"/>
                <a:cs typeface="+mn-cs"/>
              </a:endParaRPr>
            </a:p>
          </p:txBody>
        </p:sp>
        <p:grpSp>
          <p:nvGrpSpPr>
            <p:cNvPr id="13329" name="Group 74"/>
            <p:cNvGrpSpPr>
              <a:grpSpLocks/>
            </p:cNvGrpSpPr>
            <p:nvPr/>
          </p:nvGrpSpPr>
          <p:grpSpPr bwMode="auto">
            <a:xfrm>
              <a:off x="2728410" y="3597696"/>
              <a:ext cx="1840449" cy="867953"/>
              <a:chOff x="1464740" y="4371624"/>
              <a:chExt cx="5263441" cy="2106786"/>
            </a:xfrm>
          </p:grpSpPr>
          <p:sp>
            <p:nvSpPr>
              <p:cNvPr id="76" name="Oval 75"/>
              <p:cNvSpPr/>
              <p:nvPr/>
            </p:nvSpPr>
            <p:spPr>
              <a:xfrm>
                <a:off x="1905048" y="4402436"/>
                <a:ext cx="199727" cy="18487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7" name="Oval 76"/>
              <p:cNvSpPr/>
              <p:nvPr/>
            </p:nvSpPr>
            <p:spPr>
              <a:xfrm>
                <a:off x="1464740" y="5118821"/>
                <a:ext cx="199727" cy="18487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8" name="Oval 77"/>
              <p:cNvSpPr/>
              <p:nvPr/>
            </p:nvSpPr>
            <p:spPr>
              <a:xfrm>
                <a:off x="2508765" y="5026384"/>
                <a:ext cx="199727" cy="184873"/>
              </a:xfrm>
              <a:prstGeom prst="ellipse">
                <a:avLst/>
              </a:prstGeom>
              <a:solidFill>
                <a:srgbClr val="008000"/>
              </a:solidFill>
              <a:ln>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9" name="Oval 78"/>
              <p:cNvSpPr/>
              <p:nvPr/>
            </p:nvSpPr>
            <p:spPr>
              <a:xfrm>
                <a:off x="3244123" y="4464061"/>
                <a:ext cx="195189" cy="1810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80" name="Oval 79"/>
              <p:cNvSpPr/>
              <p:nvPr/>
            </p:nvSpPr>
            <p:spPr>
              <a:xfrm>
                <a:off x="3439311" y="5280585"/>
                <a:ext cx="199727" cy="1810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81" name="Oval 80"/>
              <p:cNvSpPr/>
              <p:nvPr/>
            </p:nvSpPr>
            <p:spPr>
              <a:xfrm>
                <a:off x="4260913" y="4714409"/>
                <a:ext cx="195189" cy="1810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82" name="Oval 81"/>
              <p:cNvSpPr/>
              <p:nvPr/>
            </p:nvSpPr>
            <p:spPr>
              <a:xfrm>
                <a:off x="2118391" y="5708104"/>
                <a:ext cx="195189" cy="18487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83" name="Oval 82"/>
              <p:cNvSpPr/>
              <p:nvPr/>
            </p:nvSpPr>
            <p:spPr>
              <a:xfrm>
                <a:off x="5727089" y="4371624"/>
                <a:ext cx="195186" cy="18487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84" name="Straight Connector 83"/>
              <p:cNvCxnSpPr>
                <a:stCxn id="78" idx="1"/>
                <a:endCxn id="76" idx="5"/>
              </p:cNvCxnSpPr>
              <p:nvPr/>
            </p:nvCxnSpPr>
            <p:spPr>
              <a:xfrm flipH="1" flipV="1">
                <a:off x="2072998" y="4560348"/>
                <a:ext cx="467543" cy="492996"/>
              </a:xfrm>
              <a:prstGeom prst="line">
                <a:avLst/>
              </a:prstGeom>
            </p:spPr>
            <p:style>
              <a:lnRef idx="2">
                <a:schemeClr val="accent1">
                  <a:shade val="50000"/>
                </a:schemeClr>
              </a:lnRef>
              <a:fillRef idx="1">
                <a:schemeClr val="accent1"/>
              </a:fillRef>
              <a:effectRef idx="0">
                <a:schemeClr val="accent1"/>
              </a:effectRef>
              <a:fontRef idx="minor">
                <a:schemeClr val="lt1"/>
              </a:fontRef>
            </p:style>
          </p:cxnSp>
          <p:cxnSp>
            <p:nvCxnSpPr>
              <p:cNvPr id="85" name="Straight Connector 84"/>
              <p:cNvCxnSpPr>
                <a:stCxn id="77" idx="6"/>
                <a:endCxn id="78" idx="2"/>
              </p:cNvCxnSpPr>
              <p:nvPr/>
            </p:nvCxnSpPr>
            <p:spPr>
              <a:xfrm flipV="1">
                <a:off x="1664467" y="5118821"/>
                <a:ext cx="844299" cy="92437"/>
              </a:xfrm>
              <a:prstGeom prst="line">
                <a:avLst/>
              </a:prstGeom>
            </p:spPr>
            <p:style>
              <a:lnRef idx="2">
                <a:schemeClr val="accent1">
                  <a:shade val="50000"/>
                </a:schemeClr>
              </a:lnRef>
              <a:fillRef idx="1">
                <a:schemeClr val="accent1"/>
              </a:fillRef>
              <a:effectRef idx="0">
                <a:schemeClr val="accent1"/>
              </a:effectRef>
              <a:fontRef idx="minor">
                <a:schemeClr val="lt1"/>
              </a:fontRef>
            </p:style>
          </p:cxnSp>
          <p:cxnSp>
            <p:nvCxnSpPr>
              <p:cNvPr id="86" name="Straight Connector 85"/>
              <p:cNvCxnSpPr>
                <a:stCxn id="82" idx="7"/>
                <a:endCxn id="78" idx="4"/>
              </p:cNvCxnSpPr>
              <p:nvPr/>
            </p:nvCxnSpPr>
            <p:spPr>
              <a:xfrm flipV="1">
                <a:off x="2286344" y="5211258"/>
                <a:ext cx="322285" cy="523808"/>
              </a:xfrm>
              <a:prstGeom prst="line">
                <a:avLst/>
              </a:prstGeom>
            </p:spPr>
            <p:style>
              <a:lnRef idx="2">
                <a:schemeClr val="accent1">
                  <a:shade val="50000"/>
                </a:schemeClr>
              </a:lnRef>
              <a:fillRef idx="1">
                <a:schemeClr val="accent1"/>
              </a:fillRef>
              <a:effectRef idx="0">
                <a:schemeClr val="accent1"/>
              </a:effectRef>
              <a:fontRef idx="minor">
                <a:schemeClr val="lt1"/>
              </a:fontRef>
            </p:style>
          </p:cxnSp>
          <p:cxnSp>
            <p:nvCxnSpPr>
              <p:cNvPr id="87" name="Straight Connector 86"/>
              <p:cNvCxnSpPr>
                <a:endCxn id="79" idx="2"/>
              </p:cNvCxnSpPr>
              <p:nvPr/>
            </p:nvCxnSpPr>
            <p:spPr>
              <a:xfrm flipV="1">
                <a:off x="2708492" y="4556497"/>
                <a:ext cx="535630" cy="492996"/>
              </a:xfrm>
              <a:prstGeom prst="line">
                <a:avLst/>
              </a:prstGeom>
            </p:spPr>
            <p:style>
              <a:lnRef idx="2">
                <a:schemeClr val="accent1">
                  <a:shade val="50000"/>
                </a:schemeClr>
              </a:lnRef>
              <a:fillRef idx="1">
                <a:schemeClr val="accent1"/>
              </a:fillRef>
              <a:effectRef idx="0">
                <a:schemeClr val="accent1"/>
              </a:effectRef>
              <a:fontRef idx="minor">
                <a:schemeClr val="lt1"/>
              </a:fontRef>
            </p:style>
          </p:cxnSp>
          <p:cxnSp>
            <p:nvCxnSpPr>
              <p:cNvPr id="88" name="Straight Connector 87"/>
              <p:cNvCxnSpPr>
                <a:stCxn id="78" idx="6"/>
                <a:endCxn id="80" idx="1"/>
              </p:cNvCxnSpPr>
              <p:nvPr/>
            </p:nvCxnSpPr>
            <p:spPr>
              <a:xfrm>
                <a:off x="2708492" y="5118821"/>
                <a:ext cx="762593" cy="188724"/>
              </a:xfrm>
              <a:prstGeom prst="line">
                <a:avLst/>
              </a:prstGeom>
            </p:spPr>
            <p:style>
              <a:lnRef idx="2">
                <a:schemeClr val="accent1">
                  <a:shade val="50000"/>
                </a:schemeClr>
              </a:lnRef>
              <a:fillRef idx="1">
                <a:schemeClr val="accent1"/>
              </a:fillRef>
              <a:effectRef idx="0">
                <a:schemeClr val="accent1"/>
              </a:effectRef>
              <a:fontRef idx="minor">
                <a:schemeClr val="lt1"/>
              </a:fontRef>
            </p:style>
          </p:cxnSp>
          <p:cxnSp>
            <p:nvCxnSpPr>
              <p:cNvPr id="89" name="Straight Connector 88"/>
              <p:cNvCxnSpPr>
                <a:stCxn id="79" idx="6"/>
                <a:endCxn id="81" idx="2"/>
              </p:cNvCxnSpPr>
              <p:nvPr/>
            </p:nvCxnSpPr>
            <p:spPr>
              <a:xfrm>
                <a:off x="3439311" y="4556497"/>
                <a:ext cx="821601" cy="246498"/>
              </a:xfrm>
              <a:prstGeom prst="line">
                <a:avLst/>
              </a:prstGeom>
            </p:spPr>
            <p:style>
              <a:lnRef idx="2">
                <a:schemeClr val="accent1">
                  <a:shade val="50000"/>
                </a:schemeClr>
              </a:lnRef>
              <a:fillRef idx="1">
                <a:schemeClr val="accent1"/>
              </a:fillRef>
              <a:effectRef idx="0">
                <a:schemeClr val="accent1"/>
              </a:effectRef>
              <a:fontRef idx="minor">
                <a:schemeClr val="lt1"/>
              </a:fontRef>
            </p:style>
          </p:cxnSp>
          <p:sp>
            <p:nvSpPr>
              <p:cNvPr id="90" name="Oval 89"/>
              <p:cNvSpPr/>
              <p:nvPr/>
            </p:nvSpPr>
            <p:spPr>
              <a:xfrm>
                <a:off x="4996270" y="4987869"/>
                <a:ext cx="199727" cy="18487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91" name="Oval 90"/>
              <p:cNvSpPr/>
              <p:nvPr/>
            </p:nvSpPr>
            <p:spPr>
              <a:xfrm>
                <a:off x="4555965" y="5704254"/>
                <a:ext cx="199727" cy="18487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92" name="Oval 91"/>
              <p:cNvSpPr/>
              <p:nvPr/>
            </p:nvSpPr>
            <p:spPr>
              <a:xfrm>
                <a:off x="5599990" y="5611817"/>
                <a:ext cx="199727" cy="184873"/>
              </a:xfrm>
              <a:prstGeom prst="ellipse">
                <a:avLst/>
              </a:prstGeom>
              <a:solidFill>
                <a:srgbClr val="008000"/>
              </a:solidFill>
              <a:ln>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93" name="Oval 92"/>
              <p:cNvSpPr/>
              <p:nvPr/>
            </p:nvSpPr>
            <p:spPr>
              <a:xfrm>
                <a:off x="6335347" y="5049493"/>
                <a:ext cx="195186" cy="1810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94" name="Oval 93"/>
              <p:cNvSpPr/>
              <p:nvPr/>
            </p:nvSpPr>
            <p:spPr>
              <a:xfrm>
                <a:off x="6530533" y="5866018"/>
                <a:ext cx="199727" cy="1810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95" name="Oval 94"/>
              <p:cNvSpPr/>
              <p:nvPr/>
            </p:nvSpPr>
            <p:spPr>
              <a:xfrm>
                <a:off x="5209615" y="6293537"/>
                <a:ext cx="195186" cy="18487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96" name="Straight Connector 95"/>
              <p:cNvCxnSpPr>
                <a:stCxn id="91" idx="7"/>
                <a:endCxn id="90" idx="3"/>
              </p:cNvCxnSpPr>
              <p:nvPr/>
            </p:nvCxnSpPr>
            <p:spPr>
              <a:xfrm flipV="1">
                <a:off x="4723915" y="5145780"/>
                <a:ext cx="299590" cy="585433"/>
              </a:xfrm>
              <a:prstGeom prst="line">
                <a:avLst/>
              </a:prstGeom>
            </p:spPr>
            <p:style>
              <a:lnRef idx="2">
                <a:schemeClr val="accent1">
                  <a:shade val="50000"/>
                </a:schemeClr>
              </a:lnRef>
              <a:fillRef idx="1">
                <a:schemeClr val="accent1"/>
              </a:fillRef>
              <a:effectRef idx="0">
                <a:schemeClr val="accent1"/>
              </a:effectRef>
              <a:fontRef idx="minor">
                <a:schemeClr val="lt1"/>
              </a:fontRef>
            </p:style>
          </p:cxnSp>
          <p:cxnSp>
            <p:nvCxnSpPr>
              <p:cNvPr id="97" name="Straight Connector 96"/>
              <p:cNvCxnSpPr>
                <a:stCxn id="91" idx="6"/>
                <a:endCxn id="92" idx="2"/>
              </p:cNvCxnSpPr>
              <p:nvPr/>
            </p:nvCxnSpPr>
            <p:spPr>
              <a:xfrm flipV="1">
                <a:off x="4755691" y="5704254"/>
                <a:ext cx="844299" cy="92437"/>
              </a:xfrm>
              <a:prstGeom prst="line">
                <a:avLst/>
              </a:prstGeom>
            </p:spPr>
            <p:style>
              <a:lnRef idx="2">
                <a:schemeClr val="accent1">
                  <a:shade val="50000"/>
                </a:schemeClr>
              </a:lnRef>
              <a:fillRef idx="1">
                <a:schemeClr val="accent1"/>
              </a:fillRef>
              <a:effectRef idx="0">
                <a:schemeClr val="accent1"/>
              </a:effectRef>
              <a:fontRef idx="minor">
                <a:schemeClr val="lt1"/>
              </a:fontRef>
            </p:style>
          </p:cxnSp>
          <p:cxnSp>
            <p:nvCxnSpPr>
              <p:cNvPr id="98" name="Straight Connector 97"/>
              <p:cNvCxnSpPr>
                <a:stCxn id="95" idx="7"/>
                <a:endCxn id="92" idx="3"/>
              </p:cNvCxnSpPr>
              <p:nvPr/>
            </p:nvCxnSpPr>
            <p:spPr>
              <a:xfrm flipV="1">
                <a:off x="5377566" y="5769728"/>
                <a:ext cx="254198" cy="550770"/>
              </a:xfrm>
              <a:prstGeom prst="line">
                <a:avLst/>
              </a:prstGeom>
            </p:spPr>
            <p:style>
              <a:lnRef idx="2">
                <a:schemeClr val="accent1">
                  <a:shade val="50000"/>
                </a:schemeClr>
              </a:lnRef>
              <a:fillRef idx="1">
                <a:schemeClr val="accent1"/>
              </a:fillRef>
              <a:effectRef idx="0">
                <a:schemeClr val="accent1"/>
              </a:effectRef>
              <a:fontRef idx="minor">
                <a:schemeClr val="lt1"/>
              </a:fontRef>
            </p:style>
          </p:cxnSp>
          <p:cxnSp>
            <p:nvCxnSpPr>
              <p:cNvPr id="99" name="Straight Connector 98"/>
              <p:cNvCxnSpPr>
                <a:endCxn id="93" idx="2"/>
              </p:cNvCxnSpPr>
              <p:nvPr/>
            </p:nvCxnSpPr>
            <p:spPr>
              <a:xfrm flipV="1">
                <a:off x="5799717" y="5141930"/>
                <a:ext cx="535630" cy="492996"/>
              </a:xfrm>
              <a:prstGeom prst="line">
                <a:avLst/>
              </a:prstGeom>
            </p:spPr>
            <p:style>
              <a:lnRef idx="2">
                <a:schemeClr val="accent1">
                  <a:shade val="50000"/>
                </a:schemeClr>
              </a:lnRef>
              <a:fillRef idx="1">
                <a:schemeClr val="accent1"/>
              </a:fillRef>
              <a:effectRef idx="0">
                <a:schemeClr val="accent1"/>
              </a:effectRef>
              <a:fontRef idx="minor">
                <a:schemeClr val="lt1"/>
              </a:fontRef>
            </p:style>
          </p:cxnSp>
          <p:cxnSp>
            <p:nvCxnSpPr>
              <p:cNvPr id="100" name="Straight Connector 99"/>
              <p:cNvCxnSpPr>
                <a:stCxn id="81" idx="5"/>
                <a:endCxn id="90" idx="1"/>
              </p:cNvCxnSpPr>
              <p:nvPr/>
            </p:nvCxnSpPr>
            <p:spPr>
              <a:xfrm>
                <a:off x="4428866" y="4868470"/>
                <a:ext cx="594639" cy="146358"/>
              </a:xfrm>
              <a:prstGeom prst="line">
                <a:avLst/>
              </a:prstGeom>
            </p:spPr>
            <p:style>
              <a:lnRef idx="2">
                <a:schemeClr val="accent1">
                  <a:shade val="50000"/>
                </a:schemeClr>
              </a:lnRef>
              <a:fillRef idx="1">
                <a:schemeClr val="accent1"/>
              </a:fillRef>
              <a:effectRef idx="0">
                <a:schemeClr val="accent1"/>
              </a:effectRef>
              <a:fontRef idx="minor">
                <a:schemeClr val="lt1"/>
              </a:fontRef>
            </p:style>
          </p:cxnSp>
          <p:cxnSp>
            <p:nvCxnSpPr>
              <p:cNvPr id="101" name="Straight Connector 100"/>
              <p:cNvCxnSpPr>
                <a:stCxn id="82" idx="6"/>
                <a:endCxn id="80" idx="3"/>
              </p:cNvCxnSpPr>
              <p:nvPr/>
            </p:nvCxnSpPr>
            <p:spPr>
              <a:xfrm flipV="1">
                <a:off x="2313580" y="5434646"/>
                <a:ext cx="1157505" cy="365894"/>
              </a:xfrm>
              <a:prstGeom prst="line">
                <a:avLst/>
              </a:prstGeom>
            </p:spPr>
            <p:style>
              <a:lnRef idx="2">
                <a:schemeClr val="accent1">
                  <a:shade val="50000"/>
                </a:schemeClr>
              </a:lnRef>
              <a:fillRef idx="1">
                <a:schemeClr val="accent1"/>
              </a:fillRef>
              <a:effectRef idx="0">
                <a:schemeClr val="accent1"/>
              </a:effectRef>
              <a:fontRef idx="minor">
                <a:schemeClr val="lt1"/>
              </a:fontRef>
            </p:style>
          </p:cxnSp>
          <p:cxnSp>
            <p:nvCxnSpPr>
              <p:cNvPr id="102" name="Straight Connector 101"/>
              <p:cNvCxnSpPr>
                <a:stCxn id="79" idx="5"/>
                <a:endCxn id="80" idx="0"/>
              </p:cNvCxnSpPr>
              <p:nvPr/>
            </p:nvCxnSpPr>
            <p:spPr>
              <a:xfrm>
                <a:off x="3412076" y="4618122"/>
                <a:ext cx="127099" cy="662463"/>
              </a:xfrm>
              <a:prstGeom prst="line">
                <a:avLst/>
              </a:prstGeom>
            </p:spPr>
            <p:style>
              <a:lnRef idx="2">
                <a:schemeClr val="accent1">
                  <a:shade val="50000"/>
                </a:schemeClr>
              </a:lnRef>
              <a:fillRef idx="1">
                <a:schemeClr val="accent1"/>
              </a:fillRef>
              <a:effectRef idx="0">
                <a:schemeClr val="accent1"/>
              </a:effectRef>
              <a:fontRef idx="minor">
                <a:schemeClr val="lt1"/>
              </a:fontRef>
            </p:style>
          </p:cxnSp>
          <p:cxnSp>
            <p:nvCxnSpPr>
              <p:cNvPr id="103" name="Straight Connector 102"/>
              <p:cNvCxnSpPr>
                <a:stCxn id="90" idx="5"/>
                <a:endCxn id="92" idx="1"/>
              </p:cNvCxnSpPr>
              <p:nvPr/>
            </p:nvCxnSpPr>
            <p:spPr>
              <a:xfrm>
                <a:off x="5164223" y="5145780"/>
                <a:ext cx="467540" cy="492996"/>
              </a:xfrm>
              <a:prstGeom prst="line">
                <a:avLst/>
              </a:prstGeom>
            </p:spPr>
            <p:style>
              <a:lnRef idx="2">
                <a:schemeClr val="accent1">
                  <a:shade val="50000"/>
                </a:schemeClr>
              </a:lnRef>
              <a:fillRef idx="1">
                <a:schemeClr val="accent1"/>
              </a:fillRef>
              <a:effectRef idx="0">
                <a:schemeClr val="accent1"/>
              </a:effectRef>
              <a:fontRef idx="minor">
                <a:schemeClr val="lt1"/>
              </a:fontRef>
            </p:style>
          </p:cxnSp>
          <p:cxnSp>
            <p:nvCxnSpPr>
              <p:cNvPr id="104" name="Straight Connector 103"/>
              <p:cNvCxnSpPr>
                <a:stCxn id="92" idx="5"/>
                <a:endCxn id="94" idx="2"/>
              </p:cNvCxnSpPr>
              <p:nvPr/>
            </p:nvCxnSpPr>
            <p:spPr>
              <a:xfrm>
                <a:off x="5767941" y="5769728"/>
                <a:ext cx="762593" cy="184873"/>
              </a:xfrm>
              <a:prstGeom prst="line">
                <a:avLst/>
              </a:prstGeom>
            </p:spPr>
            <p:style>
              <a:lnRef idx="2">
                <a:schemeClr val="accent1">
                  <a:shade val="50000"/>
                </a:schemeClr>
              </a:lnRef>
              <a:fillRef idx="1">
                <a:schemeClr val="accent1"/>
              </a:fillRef>
              <a:effectRef idx="0">
                <a:schemeClr val="accent1"/>
              </a:effectRef>
              <a:fontRef idx="minor">
                <a:schemeClr val="lt1"/>
              </a:fontRef>
            </p:style>
          </p:cxnSp>
          <p:cxnSp>
            <p:nvCxnSpPr>
              <p:cNvPr id="105" name="Straight Connector 104"/>
              <p:cNvCxnSpPr>
                <a:stCxn id="95" idx="5"/>
                <a:endCxn id="94" idx="3"/>
              </p:cNvCxnSpPr>
              <p:nvPr/>
            </p:nvCxnSpPr>
            <p:spPr>
              <a:xfrm flipV="1">
                <a:off x="5377566" y="6020079"/>
                <a:ext cx="1184743" cy="431371"/>
              </a:xfrm>
              <a:prstGeom prst="line">
                <a:avLst/>
              </a:prstGeom>
            </p:spPr>
            <p:style>
              <a:lnRef idx="2">
                <a:schemeClr val="accent1">
                  <a:shade val="50000"/>
                </a:schemeClr>
              </a:lnRef>
              <a:fillRef idx="1">
                <a:schemeClr val="accent1"/>
              </a:fillRef>
              <a:effectRef idx="0">
                <a:schemeClr val="accent1"/>
              </a:effectRef>
              <a:fontRef idx="minor">
                <a:schemeClr val="lt1"/>
              </a:fontRef>
            </p:style>
          </p:cxnSp>
          <p:cxnSp>
            <p:nvCxnSpPr>
              <p:cNvPr id="106" name="Straight Connector 105"/>
              <p:cNvCxnSpPr>
                <a:stCxn id="83" idx="5"/>
                <a:endCxn id="93" idx="1"/>
              </p:cNvCxnSpPr>
              <p:nvPr/>
            </p:nvCxnSpPr>
            <p:spPr>
              <a:xfrm>
                <a:off x="5895039" y="4529536"/>
                <a:ext cx="467543" cy="546917"/>
              </a:xfrm>
              <a:prstGeom prst="line">
                <a:avLst/>
              </a:prstGeom>
            </p:spPr>
            <p:style>
              <a:lnRef idx="2">
                <a:schemeClr val="accent1">
                  <a:shade val="50000"/>
                </a:schemeClr>
              </a:lnRef>
              <a:fillRef idx="1">
                <a:schemeClr val="accent1"/>
              </a:fillRef>
              <a:effectRef idx="0">
                <a:schemeClr val="accent1"/>
              </a:effectRef>
              <a:fontRef idx="minor">
                <a:schemeClr val="lt1"/>
              </a:fontRef>
            </p:style>
          </p:cxnSp>
          <p:cxnSp>
            <p:nvCxnSpPr>
              <p:cNvPr id="107" name="Straight Connector 106"/>
              <p:cNvCxnSpPr>
                <a:stCxn id="93" idx="5"/>
                <a:endCxn id="94" idx="0"/>
              </p:cNvCxnSpPr>
              <p:nvPr/>
            </p:nvCxnSpPr>
            <p:spPr>
              <a:xfrm>
                <a:off x="6503298" y="5207405"/>
                <a:ext cx="127099" cy="658613"/>
              </a:xfrm>
              <a:prstGeom prst="line">
                <a:avLst/>
              </a:prstGeom>
            </p:spPr>
            <p:style>
              <a:lnRef idx="2">
                <a:schemeClr val="accent1">
                  <a:shade val="50000"/>
                </a:schemeClr>
              </a:lnRef>
              <a:fillRef idx="1">
                <a:schemeClr val="accent1"/>
              </a:fillRef>
              <a:effectRef idx="0">
                <a:schemeClr val="accent1"/>
              </a:effectRef>
              <a:fontRef idx="minor">
                <a:schemeClr val="lt1"/>
              </a:fontRef>
            </p:style>
          </p:cxnSp>
        </p:grpSp>
      </p:grpSp>
      <p:sp>
        <p:nvSpPr>
          <p:cNvPr id="13321" name="TextBox 107"/>
          <p:cNvSpPr txBox="1">
            <a:spLocks noChangeArrowheads="1"/>
          </p:cNvSpPr>
          <p:nvPr/>
        </p:nvSpPr>
        <p:spPr bwMode="auto">
          <a:xfrm>
            <a:off x="3457575" y="1946275"/>
            <a:ext cx="4670425"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defRPr>
                <a:solidFill>
                  <a:schemeClr val="tx1"/>
                </a:solidFill>
                <a:latin typeface="Calibri" charset="0"/>
                <a:ea typeface="ＭＳ Ｐゴシック" charset="0"/>
              </a:defRPr>
            </a:lvl1pPr>
            <a:lvl2pPr marL="808038" indent="-350838">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a:buFontTx/>
              <a:buAutoNum type="arabicPeriod"/>
            </a:pPr>
            <a:r>
              <a:rPr lang="en-US" sz="2000" dirty="0">
                <a:latin typeface="+mn-lt"/>
                <a:cs typeface="Times New Roman" charset="0"/>
              </a:rPr>
              <a:t>Create a </a:t>
            </a:r>
            <a:r>
              <a:rPr lang="en-US" sz="2000" dirty="0">
                <a:solidFill>
                  <a:srgbClr val="0000FF"/>
                </a:solidFill>
                <a:latin typeface="+mn-lt"/>
                <a:cs typeface="Times New Roman" charset="0"/>
              </a:rPr>
              <a:t>graph </a:t>
            </a:r>
            <a:r>
              <a:rPr lang="en-US" sz="2000" dirty="0">
                <a:latin typeface="+mn-lt"/>
                <a:cs typeface="Times New Roman" charset="0"/>
              </a:rPr>
              <a:t>from Rel-grams</a:t>
            </a:r>
          </a:p>
          <a:p>
            <a:pPr lvl="1">
              <a:buFont typeface="Arial" charset="0"/>
              <a:buChar char="•"/>
            </a:pPr>
            <a:r>
              <a:rPr lang="en-US" sz="2000" dirty="0">
                <a:latin typeface="+mn-lt"/>
                <a:cs typeface="Times New Roman" charset="0"/>
              </a:rPr>
              <a:t>Nodes = tuples</a:t>
            </a:r>
          </a:p>
          <a:p>
            <a:pPr lvl="1">
              <a:buFont typeface="Arial" charset="0"/>
              <a:buChar char="•"/>
            </a:pPr>
            <a:r>
              <a:rPr lang="en-US" sz="2000" dirty="0">
                <a:latin typeface="+mn-lt"/>
                <a:cs typeface="Times New Roman" charset="0"/>
              </a:rPr>
              <a:t>Edge = </a:t>
            </a:r>
            <a:r>
              <a:rPr lang="en-US" sz="2000" dirty="0" smtClean="0">
                <a:latin typeface="+mn-lt"/>
                <a:cs typeface="Times New Roman" charset="0"/>
              </a:rPr>
              <a:t>SCP</a:t>
            </a:r>
            <a:endParaRPr lang="en-US" sz="2000" dirty="0">
              <a:latin typeface="+mn-lt"/>
              <a:cs typeface="Times New Roman" charset="0"/>
            </a:endParaRPr>
          </a:p>
        </p:txBody>
      </p:sp>
      <p:sp>
        <p:nvSpPr>
          <p:cNvPr id="109" name="TextBox 108"/>
          <p:cNvSpPr txBox="1">
            <a:spLocks noChangeArrowheads="1"/>
          </p:cNvSpPr>
          <p:nvPr/>
        </p:nvSpPr>
        <p:spPr bwMode="auto">
          <a:xfrm>
            <a:off x="3486150" y="3408363"/>
            <a:ext cx="4614863"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1313" indent="-341313">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r>
              <a:rPr lang="en-US" sz="2000" dirty="0">
                <a:latin typeface="+mn-lt"/>
                <a:cs typeface="Times New Roman" charset="0"/>
              </a:rPr>
              <a:t>2. Identify </a:t>
            </a:r>
            <a:r>
              <a:rPr lang="en-US" sz="2000" dirty="0">
                <a:solidFill>
                  <a:srgbClr val="CC0000"/>
                </a:solidFill>
                <a:latin typeface="+mn-lt"/>
                <a:cs typeface="Times New Roman" charset="0"/>
              </a:rPr>
              <a:t>seed tuples </a:t>
            </a:r>
            <a:r>
              <a:rPr lang="en-US" sz="2000" dirty="0">
                <a:latin typeface="+mn-lt"/>
                <a:cs typeface="Times New Roman" charset="0"/>
              </a:rPr>
              <a:t>to build schemas from </a:t>
            </a:r>
            <a:r>
              <a:rPr lang="en-US" sz="2000" dirty="0">
                <a:solidFill>
                  <a:srgbClr val="0000FF"/>
                </a:solidFill>
                <a:latin typeface="+mn-lt"/>
                <a:cs typeface="Times New Roman" charset="0"/>
              </a:rPr>
              <a:t>high connectivity </a:t>
            </a:r>
            <a:r>
              <a:rPr lang="en-US" sz="2000" dirty="0">
                <a:latin typeface="+mn-lt"/>
                <a:cs typeface="Times New Roman" charset="0"/>
              </a:rPr>
              <a:t>nodes</a:t>
            </a:r>
          </a:p>
        </p:txBody>
      </p:sp>
      <p:sp>
        <p:nvSpPr>
          <p:cNvPr id="110" name="TextBox 109"/>
          <p:cNvSpPr txBox="1">
            <a:spLocks noChangeArrowheads="1"/>
          </p:cNvSpPr>
          <p:nvPr/>
        </p:nvSpPr>
        <p:spPr bwMode="auto">
          <a:xfrm>
            <a:off x="3544888" y="5021263"/>
            <a:ext cx="4897437"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1313" indent="-341313">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r>
              <a:rPr lang="en-US" sz="2000">
                <a:latin typeface="+mn-lt"/>
                <a:cs typeface="Times New Roman" charset="0"/>
              </a:rPr>
              <a:t>3. Use </a:t>
            </a:r>
            <a:r>
              <a:rPr lang="en-US" sz="2000">
                <a:solidFill>
                  <a:srgbClr val="0000FF"/>
                </a:solidFill>
                <a:latin typeface="+mn-lt"/>
                <a:cs typeface="Times New Roman" charset="0"/>
              </a:rPr>
              <a:t>Personalized PageRank </a:t>
            </a:r>
            <a:r>
              <a:rPr lang="en-US" sz="2000">
                <a:latin typeface="+mn-lt"/>
                <a:cs typeface="Times New Roman" charset="0"/>
              </a:rPr>
              <a:t>to find related tuples.</a:t>
            </a:r>
          </a:p>
        </p:txBody>
      </p:sp>
      <p:sp>
        <p:nvSpPr>
          <p:cNvPr id="111" name="Oval 110"/>
          <p:cNvSpPr/>
          <p:nvPr/>
        </p:nvSpPr>
        <p:spPr>
          <a:xfrm>
            <a:off x="1325563" y="5241925"/>
            <a:ext cx="76200" cy="76200"/>
          </a:xfrm>
          <a:prstGeom prst="ellipse">
            <a:avLst/>
          </a:prstGeom>
          <a:solidFill>
            <a:schemeClr val="accent2"/>
          </a:solidFill>
          <a:ln>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12" name="Oval 111"/>
          <p:cNvSpPr/>
          <p:nvPr/>
        </p:nvSpPr>
        <p:spPr>
          <a:xfrm>
            <a:off x="1279525" y="3627438"/>
            <a:ext cx="76200" cy="76200"/>
          </a:xfrm>
          <a:prstGeom prst="ellipse">
            <a:avLst/>
          </a:prstGeom>
          <a:solidFill>
            <a:schemeClr val="accent2"/>
          </a:solidFill>
          <a:ln>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13" name="Oval 112"/>
          <p:cNvSpPr/>
          <p:nvPr/>
        </p:nvSpPr>
        <p:spPr>
          <a:xfrm>
            <a:off x="2365375" y="3868738"/>
            <a:ext cx="76200" cy="76200"/>
          </a:xfrm>
          <a:prstGeom prst="ellipse">
            <a:avLst/>
          </a:prstGeom>
          <a:solidFill>
            <a:schemeClr val="accent2"/>
          </a:solidFill>
          <a:ln>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14" name="Oval 113"/>
          <p:cNvSpPr/>
          <p:nvPr/>
        </p:nvSpPr>
        <p:spPr>
          <a:xfrm>
            <a:off x="2403475" y="5481638"/>
            <a:ext cx="76200" cy="76200"/>
          </a:xfrm>
          <a:prstGeom prst="ellipse">
            <a:avLst/>
          </a:prstGeom>
          <a:solidFill>
            <a:schemeClr val="accent2"/>
          </a:solidFill>
          <a:ln>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16" name="Title 1"/>
          <p:cNvSpPr>
            <a:spLocks noGrp="1"/>
          </p:cNvSpPr>
          <p:nvPr>
            <p:ph type="title"/>
          </p:nvPr>
        </p:nvSpPr>
        <p:spPr>
          <a:xfrm>
            <a:off x="339071" y="16520"/>
            <a:ext cx="8505911" cy="990600"/>
          </a:xfrm>
        </p:spPr>
        <p:txBody>
          <a:bodyPr/>
          <a:lstStyle/>
          <a:p>
            <a:r>
              <a:rPr lang="en-US" dirty="0" smtClean="0"/>
              <a:t>Building Schemas</a:t>
            </a:r>
            <a:endParaRPr lang="en-US" dirty="0"/>
          </a:p>
        </p:txBody>
      </p:sp>
    </p:spTree>
    <p:extLst>
      <p:ext uri="{BB962C8B-B14F-4D97-AF65-F5344CB8AC3E}">
        <p14:creationId xmlns:p14="http://schemas.microsoft.com/office/powerpoint/2010/main" val="160855726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3"/>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7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 grpId="0"/>
      <p:bldP spid="110" grpId="0"/>
      <p:bldP spid="111" grpId="0" animBg="1"/>
      <p:bldP spid="112" grpId="0" animBg="1"/>
      <p:bldP spid="113" grpId="0" animBg="1"/>
      <p:bldP spid="114"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Building Schemas</a:t>
            </a:r>
            <a:endParaRPr lang="en-US" dirty="0"/>
          </a:p>
        </p:txBody>
      </p:sp>
      <p:sp>
        <p:nvSpPr>
          <p:cNvPr id="3" name="Content Placeholder 2"/>
          <p:cNvSpPr>
            <a:spLocks noGrp="1"/>
          </p:cNvSpPr>
          <p:nvPr>
            <p:ph idx="1"/>
          </p:nvPr>
        </p:nvSpPr>
        <p:spPr/>
        <p:txBody>
          <a:bodyPr>
            <a:normAutofit/>
          </a:bodyPr>
          <a:lstStyle/>
          <a:p>
            <a:r>
              <a:rPr lang="en-US" sz="2000" dirty="0" smtClean="0"/>
              <a:t>Collect actor candidates from arguments.</a:t>
            </a:r>
          </a:p>
          <a:p>
            <a:pPr marL="274320" lvl="1" indent="0">
              <a:buNone/>
            </a:pPr>
            <a:r>
              <a:rPr lang="en-US" dirty="0" smtClean="0"/>
              <a:t>e.g</a:t>
            </a:r>
            <a:r>
              <a:rPr lang="en-US" dirty="0"/>
              <a:t>. </a:t>
            </a:r>
            <a:r>
              <a:rPr lang="en-US" dirty="0" smtClean="0"/>
              <a:t>(</a:t>
            </a:r>
            <a:r>
              <a:rPr lang="en-US" b="1" dirty="0" smtClean="0">
                <a:solidFill>
                  <a:srgbClr val="008000"/>
                </a:solidFill>
              </a:rPr>
              <a:t>A1:[person]</a:t>
            </a:r>
            <a:r>
              <a:rPr lang="en-US" dirty="0" smtClean="0"/>
              <a:t>, suspended by, </a:t>
            </a:r>
            <a:r>
              <a:rPr lang="en-US" b="1" dirty="0" smtClean="0">
                <a:solidFill>
                  <a:srgbClr val="008000"/>
                </a:solidFill>
              </a:rPr>
              <a:t>A2:[org]</a:t>
            </a:r>
            <a:r>
              <a:rPr lang="en-US" dirty="0" smtClean="0"/>
              <a:t>)</a:t>
            </a:r>
            <a:endParaRPr lang="en-US" dirty="0"/>
          </a:p>
          <a:p>
            <a:pPr marL="274320" lvl="1" indent="0">
              <a:buNone/>
            </a:pPr>
            <a:r>
              <a:rPr lang="en-US" dirty="0" smtClean="0"/>
              <a:t>       (</a:t>
            </a:r>
            <a:r>
              <a:rPr lang="en-US" b="1" dirty="0" smtClean="0">
                <a:solidFill>
                  <a:srgbClr val="008000"/>
                </a:solidFill>
              </a:rPr>
              <a:t>A</a:t>
            </a:r>
            <a:r>
              <a:rPr lang="en-US" b="1" dirty="0">
                <a:solidFill>
                  <a:srgbClr val="008000"/>
                </a:solidFill>
              </a:rPr>
              <a:t>3</a:t>
            </a:r>
            <a:r>
              <a:rPr lang="en-US" b="1" dirty="0" smtClean="0">
                <a:solidFill>
                  <a:srgbClr val="008000"/>
                </a:solidFill>
              </a:rPr>
              <a:t>:[person]</a:t>
            </a:r>
            <a:r>
              <a:rPr lang="en-US" dirty="0" smtClean="0"/>
              <a:t>, used, </a:t>
            </a:r>
            <a:r>
              <a:rPr lang="en-US" b="1" dirty="0" smtClean="0">
                <a:solidFill>
                  <a:srgbClr val="008000"/>
                </a:solidFill>
              </a:rPr>
              <a:t>A4:[substance]</a:t>
            </a:r>
            <a:r>
              <a:rPr lang="en-US" dirty="0" smtClean="0"/>
              <a:t>)</a:t>
            </a:r>
            <a:endParaRPr lang="en-US" dirty="0"/>
          </a:p>
          <a:p>
            <a:pPr marL="274320" lvl="1" indent="0">
              <a:buNone/>
            </a:pPr>
            <a:endParaRPr lang="en-US" dirty="0" smtClean="0"/>
          </a:p>
          <a:p>
            <a:r>
              <a:rPr lang="en-US" sz="2000" dirty="0" smtClean="0"/>
              <a:t>Use equality constraints to merge actors.</a:t>
            </a:r>
          </a:p>
          <a:p>
            <a:pPr marL="274320" lvl="1" indent="0">
              <a:buNone/>
            </a:pPr>
            <a:r>
              <a:rPr lang="en-US" dirty="0" smtClean="0"/>
              <a:t>e.g., (</a:t>
            </a:r>
            <a:r>
              <a:rPr lang="en-US" b="1" dirty="0">
                <a:solidFill>
                  <a:srgbClr val="008000"/>
                </a:solidFill>
              </a:rPr>
              <a:t>A1</a:t>
            </a:r>
            <a:r>
              <a:rPr lang="en-US" b="1" dirty="0" smtClean="0">
                <a:solidFill>
                  <a:srgbClr val="008000"/>
                </a:solidFill>
              </a:rPr>
              <a:t>:[person]</a:t>
            </a:r>
            <a:r>
              <a:rPr lang="en-US" dirty="0" smtClean="0"/>
              <a:t>, </a:t>
            </a:r>
            <a:r>
              <a:rPr lang="en-US" dirty="0"/>
              <a:t>suspended by, </a:t>
            </a:r>
            <a:r>
              <a:rPr lang="en-US" b="1" dirty="0">
                <a:solidFill>
                  <a:srgbClr val="008000"/>
                </a:solidFill>
              </a:rPr>
              <a:t>A2</a:t>
            </a:r>
            <a:r>
              <a:rPr lang="en-US" b="1" dirty="0" smtClean="0">
                <a:solidFill>
                  <a:srgbClr val="008000"/>
                </a:solidFill>
              </a:rPr>
              <a:t>:[org]</a:t>
            </a:r>
            <a:r>
              <a:rPr lang="en-US" dirty="0" smtClean="0"/>
              <a:t>) </a:t>
            </a:r>
            <a:endParaRPr lang="en-US" dirty="0"/>
          </a:p>
          <a:p>
            <a:pPr marL="274320" lvl="1" indent="0">
              <a:buNone/>
            </a:pPr>
            <a:r>
              <a:rPr lang="en-US" dirty="0"/>
              <a:t> </a:t>
            </a:r>
            <a:r>
              <a:rPr lang="en-US" dirty="0" smtClean="0"/>
              <a:t>       (</a:t>
            </a:r>
            <a:r>
              <a:rPr lang="en-US" b="1" dirty="0">
                <a:solidFill>
                  <a:srgbClr val="008000"/>
                </a:solidFill>
              </a:rPr>
              <a:t>A1</a:t>
            </a:r>
            <a:r>
              <a:rPr lang="en-US" b="1" dirty="0" smtClean="0">
                <a:solidFill>
                  <a:srgbClr val="008000"/>
                </a:solidFill>
              </a:rPr>
              <a:t>:[person]</a:t>
            </a:r>
            <a:r>
              <a:rPr lang="en-US" dirty="0" smtClean="0"/>
              <a:t>, used, </a:t>
            </a:r>
            <a:r>
              <a:rPr lang="en-US" b="1" dirty="0" smtClean="0">
                <a:solidFill>
                  <a:srgbClr val="008000"/>
                </a:solidFill>
              </a:rPr>
              <a:t>A4:[substance]</a:t>
            </a:r>
            <a:r>
              <a:rPr lang="en-US" dirty="0" smtClean="0"/>
              <a:t>) </a:t>
            </a:r>
          </a:p>
          <a:p>
            <a:pPr marL="274320" lvl="1" indent="0">
              <a:buNone/>
            </a:pPr>
            <a:endParaRPr lang="en-US" dirty="0"/>
          </a:p>
          <a:p>
            <a:r>
              <a:rPr lang="en-US" sz="2000" dirty="0" smtClean="0"/>
              <a:t>Merge actors that perform same roles</a:t>
            </a:r>
            <a:endParaRPr lang="en-US" sz="2000" dirty="0"/>
          </a:p>
          <a:p>
            <a:pPr lvl="1"/>
            <a:r>
              <a:rPr lang="en-US" dirty="0" smtClean="0"/>
              <a:t>Do not merge actors with incompatible classes</a:t>
            </a:r>
          </a:p>
          <a:p>
            <a:pPr lvl="1"/>
            <a:r>
              <a:rPr lang="en-US" dirty="0" smtClean="0"/>
              <a:t>Do not merge actors with a relation between them.</a:t>
            </a:r>
          </a:p>
          <a:p>
            <a:endParaRPr lang="en-US" sz="2000" dirty="0"/>
          </a:p>
          <a:p>
            <a:r>
              <a:rPr lang="en-US" sz="2000" dirty="0" smtClean="0"/>
              <a:t>Output the top actors and the top K relations as the schema.</a:t>
            </a:r>
            <a:endParaRPr lang="en-US" sz="2000" dirty="0"/>
          </a:p>
        </p:txBody>
      </p:sp>
      <p:sp>
        <p:nvSpPr>
          <p:cNvPr id="6" name="Slide Number Placeholder 5"/>
          <p:cNvSpPr>
            <a:spLocks noGrp="1"/>
          </p:cNvSpPr>
          <p:nvPr>
            <p:ph type="sldNum" sz="quarter" idx="12"/>
          </p:nvPr>
        </p:nvSpPr>
        <p:spPr/>
        <p:txBody>
          <a:bodyPr/>
          <a:lstStyle/>
          <a:p>
            <a:fld id="{37728A7F-3C0F-F649-A167-0CE17244EC1B}" type="slidenum">
              <a:rPr lang="en-US" smtClean="0"/>
              <a:t>26</a:t>
            </a:fld>
            <a:endParaRPr lang="en-US"/>
          </a:p>
        </p:txBody>
      </p:sp>
    </p:spTree>
    <p:extLst>
      <p:ext uri="{BB962C8B-B14F-4D97-AF65-F5344CB8AC3E}">
        <p14:creationId xmlns:p14="http://schemas.microsoft.com/office/powerpoint/2010/main" val="4272618353"/>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fld id="{37728A7F-3C0F-F649-A167-0CE17244EC1B}" type="slidenum">
              <a:rPr lang="en-US" smtClean="0"/>
              <a:t>27</a:t>
            </a:fld>
            <a:endParaRPr lang="en-US"/>
          </a:p>
        </p:txBody>
      </p:sp>
      <p:grpSp>
        <p:nvGrpSpPr>
          <p:cNvPr id="50" name="Group 49"/>
          <p:cNvGrpSpPr/>
          <p:nvPr/>
        </p:nvGrpSpPr>
        <p:grpSpPr>
          <a:xfrm>
            <a:off x="703786" y="1728933"/>
            <a:ext cx="7884545" cy="4985679"/>
            <a:chOff x="1688123" y="1051291"/>
            <a:chExt cx="7884545" cy="4985679"/>
          </a:xfrm>
        </p:grpSpPr>
        <p:sp>
          <p:nvSpPr>
            <p:cNvPr id="16" name="TextBox 15"/>
            <p:cNvSpPr txBox="1"/>
            <p:nvPr/>
          </p:nvSpPr>
          <p:spPr>
            <a:xfrm>
              <a:off x="4007012" y="2097482"/>
              <a:ext cx="1510540" cy="271484"/>
            </a:xfrm>
            <a:prstGeom prst="rect">
              <a:avLst/>
            </a:prstGeom>
            <a:noFill/>
          </p:spPr>
          <p:txBody>
            <a:bodyPr wrap="square" rtlCol="0">
              <a:spAutoFit/>
            </a:bodyPr>
            <a:lstStyle/>
            <a:p>
              <a:pPr algn="ctr"/>
              <a:r>
                <a:rPr lang="en-US" sz="1600" dirty="0" smtClean="0"/>
                <a:t>suspended for</a:t>
              </a:r>
            </a:p>
          </p:txBody>
        </p:sp>
        <p:sp>
          <p:nvSpPr>
            <p:cNvPr id="18" name="Rectangle 17"/>
            <p:cNvSpPr/>
            <p:nvPr/>
          </p:nvSpPr>
          <p:spPr>
            <a:xfrm>
              <a:off x="5517552" y="1906410"/>
              <a:ext cx="753979" cy="733250"/>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600" dirty="0" smtClean="0"/>
                <a:t>A3</a:t>
              </a:r>
              <a:endParaRPr lang="en-US" sz="1600" dirty="0"/>
            </a:p>
          </p:txBody>
        </p:sp>
        <p:sp>
          <p:nvSpPr>
            <p:cNvPr id="19" name="TextBox 18"/>
            <p:cNvSpPr txBox="1"/>
            <p:nvPr/>
          </p:nvSpPr>
          <p:spPr>
            <a:xfrm>
              <a:off x="4290533" y="2962340"/>
              <a:ext cx="1020772" cy="271484"/>
            </a:xfrm>
            <a:prstGeom prst="rect">
              <a:avLst/>
            </a:prstGeom>
            <a:noFill/>
          </p:spPr>
          <p:txBody>
            <a:bodyPr wrap="square" rtlCol="0">
              <a:spAutoFit/>
            </a:bodyPr>
            <a:lstStyle/>
            <a:p>
              <a:pPr algn="ctr"/>
              <a:r>
                <a:rPr lang="en-US" sz="1600" dirty="0" smtClean="0"/>
                <a:t>used</a:t>
              </a:r>
            </a:p>
          </p:txBody>
        </p:sp>
        <p:sp>
          <p:nvSpPr>
            <p:cNvPr id="20" name="Rectangle 19"/>
            <p:cNvSpPr/>
            <p:nvPr/>
          </p:nvSpPr>
          <p:spPr>
            <a:xfrm>
              <a:off x="5517552" y="2757867"/>
              <a:ext cx="753979" cy="73325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600" dirty="0" smtClean="0"/>
                <a:t>A4</a:t>
              </a:r>
              <a:endParaRPr lang="en-US" sz="1600" dirty="0"/>
            </a:p>
          </p:txBody>
        </p:sp>
        <p:sp>
          <p:nvSpPr>
            <p:cNvPr id="22" name="TextBox 21"/>
            <p:cNvSpPr txBox="1"/>
            <p:nvPr/>
          </p:nvSpPr>
          <p:spPr>
            <a:xfrm>
              <a:off x="4290533" y="1278939"/>
              <a:ext cx="1020772" cy="271484"/>
            </a:xfrm>
            <a:prstGeom prst="rect">
              <a:avLst/>
            </a:prstGeom>
            <a:noFill/>
          </p:spPr>
          <p:txBody>
            <a:bodyPr wrap="square" rtlCol="0">
              <a:spAutoFit/>
            </a:bodyPr>
            <a:lstStyle/>
            <a:p>
              <a:pPr algn="ctr"/>
              <a:r>
                <a:rPr lang="en-US" sz="1600" dirty="0" smtClean="0"/>
                <a:t>failed</a:t>
              </a:r>
              <a:endParaRPr lang="en-US" sz="1600" dirty="0"/>
            </a:p>
          </p:txBody>
        </p:sp>
        <p:sp>
          <p:nvSpPr>
            <p:cNvPr id="23" name="Rectangle 22"/>
            <p:cNvSpPr/>
            <p:nvPr/>
          </p:nvSpPr>
          <p:spPr>
            <a:xfrm>
              <a:off x="5517552" y="1051291"/>
              <a:ext cx="753979" cy="73325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A2</a:t>
              </a:r>
              <a:endParaRPr lang="en-US" sz="1600" dirty="0"/>
            </a:p>
          </p:txBody>
        </p:sp>
        <p:sp>
          <p:nvSpPr>
            <p:cNvPr id="24" name="Rectangle 23"/>
            <p:cNvSpPr/>
            <p:nvPr/>
          </p:nvSpPr>
          <p:spPr>
            <a:xfrm>
              <a:off x="3253033" y="1051291"/>
              <a:ext cx="753979" cy="733250"/>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600" dirty="0" smtClean="0"/>
                <a:t>A1</a:t>
              </a:r>
            </a:p>
          </p:txBody>
        </p:sp>
        <p:sp>
          <p:nvSpPr>
            <p:cNvPr id="14" name="TextBox 13"/>
            <p:cNvSpPr txBox="1"/>
            <p:nvPr/>
          </p:nvSpPr>
          <p:spPr>
            <a:xfrm>
              <a:off x="1688123" y="1051291"/>
              <a:ext cx="1483760" cy="1323439"/>
            </a:xfrm>
            <a:prstGeom prst="rect">
              <a:avLst/>
            </a:prstGeom>
            <a:noFill/>
          </p:spPr>
          <p:txBody>
            <a:bodyPr wrap="square" rtlCol="0">
              <a:spAutoFit/>
            </a:bodyPr>
            <a:lstStyle/>
            <a:p>
              <a:pPr algn="r"/>
              <a:r>
                <a:rPr lang="en-US" sz="1600" b="1" dirty="0" smtClean="0"/>
                <a:t>[person]</a:t>
              </a:r>
            </a:p>
            <a:p>
              <a:pPr algn="r"/>
              <a:r>
                <a:rPr lang="en-US" sz="1600" dirty="0" smtClean="0">
                  <a:solidFill>
                    <a:schemeClr val="bg1">
                      <a:lumMod val="50000"/>
                    </a:schemeClr>
                  </a:solidFill>
                </a:rPr>
                <a:t>Murray, </a:t>
              </a:r>
            </a:p>
            <a:p>
              <a:pPr algn="r"/>
              <a:r>
                <a:rPr lang="en-US" sz="1600" dirty="0" smtClean="0">
                  <a:solidFill>
                    <a:schemeClr val="bg1">
                      <a:lumMod val="50000"/>
                    </a:schemeClr>
                  </a:solidFill>
                </a:rPr>
                <a:t>Morgan, </a:t>
              </a:r>
            </a:p>
            <a:p>
              <a:pPr algn="r"/>
              <a:r>
                <a:rPr lang="en-US" sz="1600" dirty="0" smtClean="0">
                  <a:solidFill>
                    <a:schemeClr val="bg1">
                      <a:lumMod val="50000"/>
                    </a:schemeClr>
                  </a:solidFill>
                </a:rPr>
                <a:t>Gov. Bush, </a:t>
              </a:r>
            </a:p>
            <a:p>
              <a:pPr algn="r"/>
              <a:r>
                <a:rPr lang="en-US" sz="1600" dirty="0" smtClean="0">
                  <a:solidFill>
                    <a:schemeClr val="bg1">
                      <a:lumMod val="50000"/>
                    </a:schemeClr>
                  </a:solidFill>
                </a:rPr>
                <a:t>...</a:t>
              </a:r>
            </a:p>
          </p:txBody>
        </p:sp>
        <p:sp>
          <p:nvSpPr>
            <p:cNvPr id="15" name="TextBox 14"/>
            <p:cNvSpPr txBox="1"/>
            <p:nvPr/>
          </p:nvSpPr>
          <p:spPr>
            <a:xfrm>
              <a:off x="6400784" y="1051291"/>
              <a:ext cx="2286016" cy="584776"/>
            </a:xfrm>
            <a:prstGeom prst="rect">
              <a:avLst/>
            </a:prstGeom>
            <a:noFill/>
          </p:spPr>
          <p:txBody>
            <a:bodyPr wrap="square" rtlCol="0">
              <a:spAutoFit/>
            </a:bodyPr>
            <a:lstStyle/>
            <a:p>
              <a:r>
                <a:rPr lang="en-US" sz="1600" b="1" dirty="0" smtClean="0">
                  <a:solidFill>
                    <a:srgbClr val="292934"/>
                  </a:solidFill>
                </a:rPr>
                <a:t>[none]</a:t>
              </a:r>
            </a:p>
            <a:p>
              <a:r>
                <a:rPr lang="en-US" sz="1600" dirty="0" smtClean="0">
                  <a:solidFill>
                    <a:srgbClr val="7F7F7F"/>
                  </a:solidFill>
                </a:rPr>
                <a:t>test</a:t>
              </a:r>
              <a:endParaRPr lang="en-US" sz="1600" dirty="0">
                <a:solidFill>
                  <a:srgbClr val="7F7F7F"/>
                </a:solidFill>
              </a:endParaRPr>
            </a:p>
          </p:txBody>
        </p:sp>
        <p:sp>
          <p:nvSpPr>
            <p:cNvPr id="29" name="Rectangle 28"/>
            <p:cNvSpPr/>
            <p:nvPr/>
          </p:nvSpPr>
          <p:spPr>
            <a:xfrm>
              <a:off x="3253033" y="1906410"/>
              <a:ext cx="753979" cy="733250"/>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600" dirty="0" smtClean="0"/>
                <a:t>A1</a:t>
              </a:r>
            </a:p>
          </p:txBody>
        </p:sp>
        <p:sp>
          <p:nvSpPr>
            <p:cNvPr id="30" name="Rectangle 29"/>
            <p:cNvSpPr/>
            <p:nvPr/>
          </p:nvSpPr>
          <p:spPr>
            <a:xfrm>
              <a:off x="3253033" y="2757867"/>
              <a:ext cx="753979" cy="733250"/>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600" dirty="0" smtClean="0"/>
                <a:t>A1</a:t>
              </a:r>
            </a:p>
          </p:txBody>
        </p:sp>
        <p:sp>
          <p:nvSpPr>
            <p:cNvPr id="31" name="Rectangle 30"/>
            <p:cNvSpPr/>
            <p:nvPr/>
          </p:nvSpPr>
          <p:spPr>
            <a:xfrm>
              <a:off x="3253033" y="3585642"/>
              <a:ext cx="753979" cy="733250"/>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600" dirty="0" smtClean="0"/>
                <a:t>A1</a:t>
              </a:r>
            </a:p>
          </p:txBody>
        </p:sp>
        <p:sp>
          <p:nvSpPr>
            <p:cNvPr id="32" name="TextBox 31"/>
            <p:cNvSpPr txBox="1"/>
            <p:nvPr/>
          </p:nvSpPr>
          <p:spPr>
            <a:xfrm>
              <a:off x="4022454" y="3787579"/>
              <a:ext cx="1510540" cy="338554"/>
            </a:xfrm>
            <a:prstGeom prst="rect">
              <a:avLst/>
            </a:prstGeom>
            <a:noFill/>
          </p:spPr>
          <p:txBody>
            <a:bodyPr wrap="square" rtlCol="0">
              <a:spAutoFit/>
            </a:bodyPr>
            <a:lstStyle/>
            <a:p>
              <a:pPr algn="ctr"/>
              <a:r>
                <a:rPr lang="en-US" sz="1600" dirty="0" smtClean="0"/>
                <a:t>suspended for</a:t>
              </a:r>
            </a:p>
          </p:txBody>
        </p:sp>
        <p:sp>
          <p:nvSpPr>
            <p:cNvPr id="34" name="Rectangle 33"/>
            <p:cNvSpPr/>
            <p:nvPr/>
          </p:nvSpPr>
          <p:spPr>
            <a:xfrm>
              <a:off x="5528718" y="3585642"/>
              <a:ext cx="753979" cy="733250"/>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600" dirty="0" smtClean="0"/>
                <a:t>A5</a:t>
              </a:r>
              <a:endParaRPr lang="en-US" sz="1600" dirty="0"/>
            </a:p>
          </p:txBody>
        </p:sp>
        <p:sp>
          <p:nvSpPr>
            <p:cNvPr id="35" name="Rectangle 34"/>
            <p:cNvSpPr/>
            <p:nvPr/>
          </p:nvSpPr>
          <p:spPr>
            <a:xfrm>
              <a:off x="3253033" y="4448262"/>
              <a:ext cx="753979" cy="733250"/>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600" dirty="0" smtClean="0"/>
                <a:t>A1</a:t>
              </a:r>
            </a:p>
          </p:txBody>
        </p:sp>
        <p:sp>
          <p:nvSpPr>
            <p:cNvPr id="36" name="TextBox 35"/>
            <p:cNvSpPr txBox="1"/>
            <p:nvPr/>
          </p:nvSpPr>
          <p:spPr>
            <a:xfrm>
              <a:off x="4022454" y="4650198"/>
              <a:ext cx="1510540" cy="338554"/>
            </a:xfrm>
            <a:prstGeom prst="rect">
              <a:avLst/>
            </a:prstGeom>
            <a:noFill/>
          </p:spPr>
          <p:txBody>
            <a:bodyPr wrap="square" rtlCol="0">
              <a:spAutoFit/>
            </a:bodyPr>
            <a:lstStyle/>
            <a:p>
              <a:pPr algn="ctr"/>
              <a:r>
                <a:rPr lang="en-US" sz="1600" dirty="0" smtClean="0"/>
                <a:t>was in</a:t>
              </a:r>
            </a:p>
          </p:txBody>
        </p:sp>
        <p:sp>
          <p:nvSpPr>
            <p:cNvPr id="37" name="Rectangle 36"/>
            <p:cNvSpPr/>
            <p:nvPr/>
          </p:nvSpPr>
          <p:spPr>
            <a:xfrm>
              <a:off x="5528718" y="4448262"/>
              <a:ext cx="753979" cy="733250"/>
            </a:xfrm>
            <a:prstGeom prst="rect">
              <a:avLst/>
            </a:prstGeom>
            <a:solidFill>
              <a:srgbClr val="FF6600"/>
            </a:solidFill>
          </p:spPr>
          <p:style>
            <a:lnRef idx="0">
              <a:schemeClr val="dk1"/>
            </a:lnRef>
            <a:fillRef idx="3">
              <a:schemeClr val="dk1"/>
            </a:fillRef>
            <a:effectRef idx="3">
              <a:schemeClr val="dk1"/>
            </a:effectRef>
            <a:fontRef idx="minor">
              <a:schemeClr val="lt1"/>
            </a:fontRef>
          </p:style>
          <p:txBody>
            <a:bodyPr rtlCol="0" anchor="ctr"/>
            <a:lstStyle/>
            <a:p>
              <a:pPr algn="ctr"/>
              <a:r>
                <a:rPr lang="en-US" sz="1600" dirty="0" smtClean="0"/>
                <a:t>A6</a:t>
              </a:r>
              <a:endParaRPr lang="en-US" sz="1600" dirty="0"/>
            </a:p>
          </p:txBody>
        </p:sp>
        <p:sp>
          <p:nvSpPr>
            <p:cNvPr id="38" name="Rectangle 37"/>
            <p:cNvSpPr/>
            <p:nvPr/>
          </p:nvSpPr>
          <p:spPr>
            <a:xfrm>
              <a:off x="3241866" y="5303720"/>
              <a:ext cx="753979" cy="733250"/>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600" dirty="0" smtClean="0"/>
                <a:t>A1</a:t>
              </a:r>
            </a:p>
          </p:txBody>
        </p:sp>
        <p:sp>
          <p:nvSpPr>
            <p:cNvPr id="39" name="TextBox 38"/>
            <p:cNvSpPr txBox="1"/>
            <p:nvPr/>
          </p:nvSpPr>
          <p:spPr>
            <a:xfrm>
              <a:off x="4011287" y="5505656"/>
              <a:ext cx="1510540" cy="338554"/>
            </a:xfrm>
            <a:prstGeom prst="rect">
              <a:avLst/>
            </a:prstGeom>
            <a:noFill/>
          </p:spPr>
          <p:txBody>
            <a:bodyPr wrap="square" rtlCol="0">
              <a:spAutoFit/>
            </a:bodyPr>
            <a:lstStyle/>
            <a:p>
              <a:pPr algn="ctr"/>
              <a:r>
                <a:rPr lang="en-US" sz="1600" dirty="0" smtClean="0"/>
                <a:t>suspended by</a:t>
              </a:r>
            </a:p>
          </p:txBody>
        </p:sp>
        <p:sp>
          <p:nvSpPr>
            <p:cNvPr id="40" name="Rectangle 39"/>
            <p:cNvSpPr/>
            <p:nvPr/>
          </p:nvSpPr>
          <p:spPr>
            <a:xfrm>
              <a:off x="5517551" y="5303720"/>
              <a:ext cx="753979" cy="733250"/>
            </a:xfrm>
            <a:prstGeom prst="rect">
              <a:avLst/>
            </a:prstGeom>
            <a:solidFill>
              <a:srgbClr val="0000FF"/>
            </a:solidFill>
          </p:spPr>
          <p:style>
            <a:lnRef idx="1">
              <a:schemeClr val="dk1"/>
            </a:lnRef>
            <a:fillRef idx="3">
              <a:schemeClr val="dk1"/>
            </a:fillRef>
            <a:effectRef idx="2">
              <a:schemeClr val="dk1"/>
            </a:effectRef>
            <a:fontRef idx="minor">
              <a:schemeClr val="lt1"/>
            </a:fontRef>
          </p:style>
          <p:txBody>
            <a:bodyPr rtlCol="0" anchor="ctr"/>
            <a:lstStyle/>
            <a:p>
              <a:pPr algn="ctr"/>
              <a:r>
                <a:rPr lang="en-US" sz="1600" dirty="0" smtClean="0"/>
                <a:t>A7</a:t>
              </a:r>
              <a:endParaRPr lang="en-US" sz="1600" dirty="0"/>
            </a:p>
          </p:txBody>
        </p:sp>
        <p:sp>
          <p:nvSpPr>
            <p:cNvPr id="45" name="TextBox 44"/>
            <p:cNvSpPr txBox="1"/>
            <p:nvPr/>
          </p:nvSpPr>
          <p:spPr>
            <a:xfrm>
              <a:off x="6400784" y="1906410"/>
              <a:ext cx="3171884" cy="584776"/>
            </a:xfrm>
            <a:prstGeom prst="rect">
              <a:avLst/>
            </a:prstGeom>
            <a:noFill/>
          </p:spPr>
          <p:txBody>
            <a:bodyPr wrap="square" rtlCol="0">
              <a:spAutoFit/>
            </a:bodyPr>
            <a:lstStyle/>
            <a:p>
              <a:r>
                <a:rPr lang="en-US" sz="1600" b="1" dirty="0" smtClean="0"/>
                <a:t>[time]</a:t>
              </a:r>
            </a:p>
            <a:p>
              <a:r>
                <a:rPr lang="en-US" sz="1600" dirty="0" smtClean="0">
                  <a:solidFill>
                    <a:schemeClr val="bg1">
                      <a:lumMod val="50000"/>
                    </a:schemeClr>
                  </a:solidFill>
                </a:rPr>
                <a:t>season, week, month,,…</a:t>
              </a:r>
            </a:p>
          </p:txBody>
        </p:sp>
        <p:sp>
          <p:nvSpPr>
            <p:cNvPr id="46" name="TextBox 45"/>
            <p:cNvSpPr txBox="1"/>
            <p:nvPr/>
          </p:nvSpPr>
          <p:spPr>
            <a:xfrm>
              <a:off x="6400784" y="2757867"/>
              <a:ext cx="3171884" cy="584776"/>
            </a:xfrm>
            <a:prstGeom prst="rect">
              <a:avLst/>
            </a:prstGeom>
            <a:noFill/>
          </p:spPr>
          <p:txBody>
            <a:bodyPr wrap="square" rtlCol="0">
              <a:spAutoFit/>
            </a:bodyPr>
            <a:lstStyle/>
            <a:p>
              <a:r>
                <a:rPr lang="en-US" sz="1600" b="1" dirty="0" smtClean="0"/>
                <a:t>[substance] [drug]</a:t>
              </a:r>
            </a:p>
            <a:p>
              <a:r>
                <a:rPr lang="en-US" sz="1600" dirty="0" smtClean="0">
                  <a:solidFill>
                    <a:schemeClr val="bg1">
                      <a:lumMod val="50000"/>
                    </a:schemeClr>
                  </a:solidFill>
                </a:rPr>
                <a:t>cocaine, drug, gasoline, …</a:t>
              </a:r>
            </a:p>
          </p:txBody>
        </p:sp>
        <p:sp>
          <p:nvSpPr>
            <p:cNvPr id="47" name="TextBox 46"/>
            <p:cNvSpPr txBox="1"/>
            <p:nvPr/>
          </p:nvSpPr>
          <p:spPr>
            <a:xfrm>
              <a:off x="6400784" y="3585642"/>
              <a:ext cx="3171884" cy="584776"/>
            </a:xfrm>
            <a:prstGeom prst="rect">
              <a:avLst/>
            </a:prstGeom>
            <a:noFill/>
          </p:spPr>
          <p:txBody>
            <a:bodyPr wrap="square" rtlCol="0">
              <a:spAutoFit/>
            </a:bodyPr>
            <a:lstStyle/>
            <a:p>
              <a:r>
                <a:rPr lang="en-US" sz="1600" b="1" dirty="0" smtClean="0"/>
                <a:t>[game] [activity]</a:t>
              </a:r>
            </a:p>
            <a:p>
              <a:r>
                <a:rPr lang="en-US" sz="1600" dirty="0" smtClean="0">
                  <a:solidFill>
                    <a:schemeClr val="bg1">
                      <a:lumMod val="50000"/>
                    </a:schemeClr>
                  </a:solidFill>
                </a:rPr>
                <a:t>violation, game, abuse, …</a:t>
              </a:r>
            </a:p>
          </p:txBody>
        </p:sp>
        <p:sp>
          <p:nvSpPr>
            <p:cNvPr id="48" name="TextBox 47"/>
            <p:cNvSpPr txBox="1"/>
            <p:nvPr/>
          </p:nvSpPr>
          <p:spPr>
            <a:xfrm>
              <a:off x="6400784" y="4480089"/>
              <a:ext cx="3171884" cy="584776"/>
            </a:xfrm>
            <a:prstGeom prst="rect">
              <a:avLst/>
            </a:prstGeom>
            <a:noFill/>
          </p:spPr>
          <p:txBody>
            <a:bodyPr wrap="square" rtlCol="0">
              <a:spAutoFit/>
            </a:bodyPr>
            <a:lstStyle/>
            <a:p>
              <a:r>
                <a:rPr lang="en-US" sz="1600" b="1" dirty="0" smtClean="0"/>
                <a:t>[location]</a:t>
              </a:r>
            </a:p>
            <a:p>
              <a:r>
                <a:rPr lang="en-US" sz="1600" dirty="0" smtClean="0">
                  <a:solidFill>
                    <a:schemeClr val="bg1">
                      <a:lumMod val="50000"/>
                    </a:schemeClr>
                  </a:solidFill>
                </a:rPr>
                <a:t>desert, Simsbury, Albany, … </a:t>
              </a:r>
            </a:p>
          </p:txBody>
        </p:sp>
        <p:sp>
          <p:nvSpPr>
            <p:cNvPr id="49" name="TextBox 48"/>
            <p:cNvSpPr txBox="1"/>
            <p:nvPr/>
          </p:nvSpPr>
          <p:spPr>
            <a:xfrm>
              <a:off x="6400784" y="5303720"/>
              <a:ext cx="3171884" cy="584776"/>
            </a:xfrm>
            <a:prstGeom prst="rect">
              <a:avLst/>
            </a:prstGeom>
            <a:noFill/>
          </p:spPr>
          <p:txBody>
            <a:bodyPr wrap="square" rtlCol="0">
              <a:spAutoFit/>
            </a:bodyPr>
            <a:lstStyle/>
            <a:p>
              <a:r>
                <a:rPr lang="en-US" sz="1600" b="1" dirty="0" smtClean="0"/>
                <a:t>[person] [organization]</a:t>
              </a:r>
            </a:p>
            <a:p>
              <a:r>
                <a:rPr lang="en-US" sz="1600" dirty="0" smtClean="0">
                  <a:solidFill>
                    <a:schemeClr val="bg1">
                      <a:lumMod val="50000"/>
                    </a:schemeClr>
                  </a:solidFill>
                </a:rPr>
                <a:t>Fitch, NBA, Bud Selig, … </a:t>
              </a:r>
            </a:p>
          </p:txBody>
        </p:sp>
      </p:grpSp>
      <p:sp>
        <p:nvSpPr>
          <p:cNvPr id="54" name="Title 1"/>
          <p:cNvSpPr>
            <a:spLocks noGrp="1"/>
          </p:cNvSpPr>
          <p:nvPr>
            <p:ph type="title"/>
          </p:nvPr>
        </p:nvSpPr>
        <p:spPr>
          <a:xfrm>
            <a:off x="457200" y="62463"/>
            <a:ext cx="8229600" cy="990600"/>
          </a:xfrm>
        </p:spPr>
        <p:txBody>
          <a:bodyPr/>
          <a:lstStyle/>
          <a:p>
            <a:r>
              <a:rPr lang="en-US" dirty="0" smtClean="0"/>
              <a:t>Example output</a:t>
            </a:r>
            <a:endParaRPr lang="en-US" dirty="0"/>
          </a:p>
        </p:txBody>
      </p:sp>
      <p:sp>
        <p:nvSpPr>
          <p:cNvPr id="41" name="Rectangle 40"/>
          <p:cNvSpPr/>
          <p:nvPr/>
        </p:nvSpPr>
        <p:spPr>
          <a:xfrm>
            <a:off x="2242770" y="1184871"/>
            <a:ext cx="787445" cy="369332"/>
          </a:xfrm>
          <a:prstGeom prst="rect">
            <a:avLst/>
          </a:prstGeom>
        </p:spPr>
        <p:txBody>
          <a:bodyPr wrap="none">
            <a:spAutoFit/>
          </a:bodyPr>
          <a:lstStyle/>
          <a:p>
            <a:r>
              <a:rPr lang="en-US" b="1" dirty="0" smtClean="0"/>
              <a:t>Actor</a:t>
            </a:r>
            <a:endParaRPr lang="en-US" dirty="0"/>
          </a:p>
        </p:txBody>
      </p:sp>
      <p:sp>
        <p:nvSpPr>
          <p:cNvPr id="42" name="Rectangle 41"/>
          <p:cNvSpPr/>
          <p:nvPr/>
        </p:nvSpPr>
        <p:spPr>
          <a:xfrm>
            <a:off x="4526797" y="1182054"/>
            <a:ext cx="787445" cy="369332"/>
          </a:xfrm>
          <a:prstGeom prst="rect">
            <a:avLst/>
          </a:prstGeom>
        </p:spPr>
        <p:txBody>
          <a:bodyPr wrap="none">
            <a:spAutoFit/>
          </a:bodyPr>
          <a:lstStyle/>
          <a:p>
            <a:r>
              <a:rPr lang="en-US" b="1" dirty="0" smtClean="0"/>
              <a:t>Actor</a:t>
            </a:r>
            <a:endParaRPr lang="en-US" dirty="0"/>
          </a:p>
        </p:txBody>
      </p:sp>
      <p:cxnSp>
        <p:nvCxnSpPr>
          <p:cNvPr id="43" name="Straight Connector 42"/>
          <p:cNvCxnSpPr/>
          <p:nvPr/>
        </p:nvCxnSpPr>
        <p:spPr>
          <a:xfrm>
            <a:off x="2187546" y="1618503"/>
            <a:ext cx="3228901" cy="0"/>
          </a:xfrm>
          <a:prstGeom prst="line">
            <a:avLst/>
          </a:prstGeom>
        </p:spPr>
        <p:style>
          <a:lnRef idx="2">
            <a:schemeClr val="accent1"/>
          </a:lnRef>
          <a:fillRef idx="0">
            <a:schemeClr val="accent1"/>
          </a:fillRef>
          <a:effectRef idx="1">
            <a:schemeClr val="accent1"/>
          </a:effectRef>
          <a:fontRef idx="minor">
            <a:schemeClr val="tx1"/>
          </a:fontRef>
        </p:style>
      </p:cxnSp>
      <p:sp>
        <p:nvSpPr>
          <p:cNvPr id="44" name="Rectangle 43"/>
          <p:cNvSpPr/>
          <p:nvPr/>
        </p:nvSpPr>
        <p:spPr>
          <a:xfrm>
            <a:off x="3267197" y="1184871"/>
            <a:ext cx="1095259" cy="369332"/>
          </a:xfrm>
          <a:prstGeom prst="rect">
            <a:avLst/>
          </a:prstGeom>
        </p:spPr>
        <p:txBody>
          <a:bodyPr wrap="none">
            <a:spAutoFit/>
          </a:bodyPr>
          <a:lstStyle/>
          <a:p>
            <a:r>
              <a:rPr lang="en-US" b="1" dirty="0" smtClean="0"/>
              <a:t>Relation</a:t>
            </a:r>
            <a:endParaRPr lang="en-US" dirty="0"/>
          </a:p>
        </p:txBody>
      </p:sp>
      <p:cxnSp>
        <p:nvCxnSpPr>
          <p:cNvPr id="51" name="Straight Connector 50"/>
          <p:cNvCxnSpPr/>
          <p:nvPr/>
        </p:nvCxnSpPr>
        <p:spPr>
          <a:xfrm>
            <a:off x="2187546" y="1182054"/>
            <a:ext cx="3228901" cy="1"/>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27148792"/>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p:txBody>
          <a:bodyPr/>
          <a:lstStyle/>
          <a:p>
            <a:pPr algn="ctr"/>
            <a:r>
              <a:rPr lang="en-US" dirty="0" smtClean="0">
                <a:latin typeface="Times New Roman" charset="0"/>
                <a:cs typeface="Times New Roman" charset="0"/>
              </a:rPr>
              <a:t>Results</a:t>
            </a:r>
            <a:endParaRPr lang="en-US" dirty="0">
              <a:latin typeface="Times New Roman" charset="0"/>
              <a:cs typeface="Times New Roman" charset="0"/>
            </a:endParaRPr>
          </a:p>
        </p:txBody>
      </p:sp>
      <p:sp>
        <p:nvSpPr>
          <p:cNvPr id="17411" name="Content Placeholder 2"/>
          <p:cNvSpPr>
            <a:spLocks noGrp="1"/>
          </p:cNvSpPr>
          <p:nvPr>
            <p:ph idx="1"/>
          </p:nvPr>
        </p:nvSpPr>
        <p:spPr>
          <a:xfrm>
            <a:off x="1041400" y="1295400"/>
            <a:ext cx="7597775" cy="628650"/>
          </a:xfrm>
        </p:spPr>
        <p:txBody>
          <a:bodyPr/>
          <a:lstStyle/>
          <a:p>
            <a:pPr marL="0" indent="0">
              <a:buFont typeface="Arial" charset="0"/>
              <a:buNone/>
            </a:pPr>
            <a:r>
              <a:rPr lang="en-US" dirty="0">
                <a:solidFill>
                  <a:srgbClr val="292934"/>
                </a:solidFill>
                <a:latin typeface="Times New Roman" charset="0"/>
                <a:cs typeface="Times New Roman" charset="0"/>
              </a:rPr>
              <a:t>More coherent sets of relations and actors</a:t>
            </a:r>
          </a:p>
        </p:txBody>
      </p:sp>
      <p:sp>
        <p:nvSpPr>
          <p:cNvPr id="17414" name="Slide Number Placeholder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fld id="{ED8D0A6D-AB9C-0247-A1D5-330ECA801201}" type="slidenum">
              <a:rPr lang="en-US">
                <a:solidFill>
                  <a:srgbClr val="003399"/>
                </a:solidFill>
              </a:rPr>
              <a:pPr/>
              <a:t>28</a:t>
            </a:fld>
            <a:endParaRPr lang="en-US">
              <a:solidFill>
                <a:srgbClr val="003399"/>
              </a:solidFill>
            </a:endParaRPr>
          </a:p>
        </p:txBody>
      </p:sp>
      <p:pic>
        <p:nvPicPr>
          <p:cNvPr id="1741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8950" y="2417763"/>
            <a:ext cx="4202113" cy="2865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1741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0413" y="2417763"/>
            <a:ext cx="4200525" cy="2941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17417" name="TextBox 8"/>
          <p:cNvSpPr txBox="1">
            <a:spLocks noChangeArrowheads="1"/>
          </p:cNvSpPr>
          <p:nvPr/>
        </p:nvSpPr>
        <p:spPr bwMode="auto">
          <a:xfrm>
            <a:off x="1936750" y="2187575"/>
            <a:ext cx="18669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r>
              <a:rPr lang="en-US" sz="2000">
                <a:solidFill>
                  <a:srgbClr val="0000FF"/>
                </a:solidFill>
                <a:latin typeface="Times New Roman" charset="0"/>
                <a:cs typeface="Times New Roman" charset="0"/>
              </a:rPr>
              <a:t>Topic coherence</a:t>
            </a:r>
          </a:p>
        </p:txBody>
      </p:sp>
      <p:sp>
        <p:nvSpPr>
          <p:cNvPr id="17418" name="TextBox 9"/>
          <p:cNvSpPr txBox="1">
            <a:spLocks noChangeArrowheads="1"/>
          </p:cNvSpPr>
          <p:nvPr/>
        </p:nvSpPr>
        <p:spPr bwMode="auto">
          <a:xfrm>
            <a:off x="5822950" y="2201863"/>
            <a:ext cx="18700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r>
              <a:rPr lang="en-US" sz="2000">
                <a:solidFill>
                  <a:srgbClr val="0000FF"/>
                </a:solidFill>
                <a:latin typeface="Times New Roman" charset="0"/>
                <a:cs typeface="Times New Roman" charset="0"/>
              </a:rPr>
              <a:t>Actor coherence</a:t>
            </a:r>
          </a:p>
        </p:txBody>
      </p:sp>
      <p:sp>
        <p:nvSpPr>
          <p:cNvPr id="17419" name="TextBox 10"/>
          <p:cNvSpPr txBox="1">
            <a:spLocks noChangeArrowheads="1"/>
          </p:cNvSpPr>
          <p:nvPr/>
        </p:nvSpPr>
        <p:spPr bwMode="auto">
          <a:xfrm>
            <a:off x="708025" y="5621338"/>
            <a:ext cx="7931150" cy="369887"/>
          </a:xfrm>
          <a:prstGeom prst="rect">
            <a:avLst/>
          </a:prstGeom>
          <a:noFill/>
          <a:ln w="19050">
            <a:solidFill>
              <a:srgbClr val="0000FF"/>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r>
              <a:rPr lang="en-US"/>
              <a:t>Balasubramanian et al., Generating Coherent Event Schemas at Scale, EMNLP 2013</a:t>
            </a:r>
          </a:p>
        </p:txBody>
      </p:sp>
    </p:spTree>
    <p:extLst>
      <p:ext uri="{BB962C8B-B14F-4D97-AF65-F5344CB8AC3E}">
        <p14:creationId xmlns:p14="http://schemas.microsoft.com/office/powerpoint/2010/main" val="2105990136"/>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p:cNvSpPr txBox="1"/>
          <p:nvPr/>
        </p:nvSpPr>
        <p:spPr>
          <a:xfrm>
            <a:off x="437960" y="1693579"/>
            <a:ext cx="5392898" cy="1754327"/>
          </a:xfrm>
          <a:prstGeom prst="rect">
            <a:avLst/>
          </a:prstGeom>
          <a:ln>
            <a:noFill/>
          </a:ln>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b="1" dirty="0" smtClean="0"/>
              <a:t>Narrative schemas: </a:t>
            </a:r>
            <a:r>
              <a:rPr lang="en-US" dirty="0" smtClean="0"/>
              <a:t>Chambers &amp; Jurafsky (2009) </a:t>
            </a:r>
          </a:p>
          <a:p>
            <a:endParaRPr lang="en-US" dirty="0"/>
          </a:p>
          <a:p>
            <a:pPr marL="285750" indent="-285750">
              <a:buFont typeface="Arial"/>
              <a:buChar char="•"/>
            </a:pPr>
            <a:r>
              <a:rPr lang="en-US" dirty="0" smtClean="0"/>
              <a:t>Extract (subj-verb) and (verb-obj) pairs that have a co-referrent entity.</a:t>
            </a:r>
          </a:p>
          <a:p>
            <a:pPr marL="285750" indent="-285750">
              <a:buFont typeface="Arial"/>
              <a:buChar char="•"/>
            </a:pPr>
            <a:endParaRPr lang="en-US" dirty="0" smtClean="0"/>
          </a:p>
          <a:p>
            <a:pPr marL="285750" indent="-285750">
              <a:buFont typeface="Arial"/>
              <a:buChar char="•"/>
            </a:pPr>
            <a:r>
              <a:rPr lang="en-US" dirty="0" smtClean="0"/>
              <a:t>Use a greedy algorithm to cluster pairs.</a:t>
            </a:r>
          </a:p>
        </p:txBody>
      </p:sp>
      <p:sp>
        <p:nvSpPr>
          <p:cNvPr id="3" name="TextBox 2"/>
          <p:cNvSpPr txBox="1"/>
          <p:nvPr/>
        </p:nvSpPr>
        <p:spPr>
          <a:xfrm>
            <a:off x="1677828" y="4029720"/>
            <a:ext cx="5392898" cy="2031325"/>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dirty="0" smtClean="0"/>
              <a:t>Pros:</a:t>
            </a:r>
          </a:p>
          <a:p>
            <a:endParaRPr lang="en-US" dirty="0" smtClean="0"/>
          </a:p>
          <a:p>
            <a:pPr marL="285750" indent="-285750">
              <a:buFont typeface="Arial"/>
              <a:buChar char="•"/>
            </a:pPr>
            <a:r>
              <a:rPr lang="en-US" dirty="0" smtClean="0"/>
              <a:t>Fully automatic</a:t>
            </a:r>
          </a:p>
          <a:p>
            <a:pPr marL="285750" indent="-285750">
              <a:buFont typeface="Arial"/>
              <a:buChar char="•"/>
            </a:pPr>
            <a:r>
              <a:rPr lang="en-US" dirty="0" smtClean="0"/>
              <a:t>Scales to arbitrary domains</a:t>
            </a:r>
          </a:p>
          <a:p>
            <a:endParaRPr lang="en-US" dirty="0" smtClean="0"/>
          </a:p>
          <a:p>
            <a:r>
              <a:rPr lang="en-US" dirty="0" smtClean="0"/>
              <a:t>Cons:</a:t>
            </a:r>
          </a:p>
          <a:p>
            <a:pPr marL="285750" indent="-285750">
              <a:buFont typeface="Arial"/>
              <a:buChar char="•"/>
            </a:pPr>
            <a:r>
              <a:rPr lang="en-US" b="1" dirty="0" smtClean="0"/>
              <a:t>Coherence issues!</a:t>
            </a:r>
          </a:p>
        </p:txBody>
      </p:sp>
      <p:sp>
        <p:nvSpPr>
          <p:cNvPr id="6" name="Slide Number Placeholder 5"/>
          <p:cNvSpPr>
            <a:spLocks noGrp="1"/>
          </p:cNvSpPr>
          <p:nvPr>
            <p:ph type="sldNum" sz="quarter" idx="12"/>
          </p:nvPr>
        </p:nvSpPr>
        <p:spPr/>
        <p:txBody>
          <a:bodyPr/>
          <a:lstStyle/>
          <a:p>
            <a:fld id="{37728A7F-3C0F-F649-A167-0CE17244EC1B}" type="slidenum">
              <a:rPr lang="en-US" smtClean="0"/>
              <a:t>29</a:t>
            </a:fld>
            <a:endParaRPr lang="en-US"/>
          </a:p>
        </p:txBody>
      </p:sp>
      <p:grpSp>
        <p:nvGrpSpPr>
          <p:cNvPr id="21" name="Group 20"/>
          <p:cNvGrpSpPr/>
          <p:nvPr/>
        </p:nvGrpSpPr>
        <p:grpSpPr>
          <a:xfrm>
            <a:off x="6049336" y="1326421"/>
            <a:ext cx="2958532" cy="2282528"/>
            <a:chOff x="6049336" y="1326421"/>
            <a:chExt cx="2958532" cy="2282528"/>
          </a:xfrm>
        </p:grpSpPr>
        <p:pic>
          <p:nvPicPr>
            <p:cNvPr id="22" name="Picture 21"/>
            <p:cNvPicPr>
              <a:picLocks noChangeAspect="1"/>
            </p:cNvPicPr>
            <p:nvPr/>
          </p:nvPicPr>
          <p:blipFill>
            <a:blip r:embed="rId3"/>
            <a:stretch>
              <a:fillRect/>
            </a:stretch>
          </p:blipFill>
          <p:spPr>
            <a:xfrm>
              <a:off x="8218787" y="1447373"/>
              <a:ext cx="789081" cy="815178"/>
            </a:xfrm>
            <a:prstGeom prst="rect">
              <a:avLst/>
            </a:prstGeom>
          </p:spPr>
        </p:pic>
        <p:pic>
          <p:nvPicPr>
            <p:cNvPr id="23" name="Picture 22"/>
            <p:cNvPicPr>
              <a:picLocks noChangeAspect="1"/>
            </p:cNvPicPr>
            <p:nvPr/>
          </p:nvPicPr>
          <p:blipFill>
            <a:blip r:embed="rId4"/>
            <a:stretch>
              <a:fillRect/>
            </a:stretch>
          </p:blipFill>
          <p:spPr>
            <a:xfrm>
              <a:off x="6049336" y="1326421"/>
              <a:ext cx="922919" cy="992781"/>
            </a:xfrm>
            <a:prstGeom prst="rect">
              <a:avLst/>
            </a:prstGeom>
          </p:spPr>
        </p:pic>
        <p:pic>
          <p:nvPicPr>
            <p:cNvPr id="24" name="Picture 23"/>
            <p:cNvPicPr>
              <a:picLocks noChangeAspect="1"/>
            </p:cNvPicPr>
            <p:nvPr/>
          </p:nvPicPr>
          <p:blipFill>
            <a:blip r:embed="rId5"/>
            <a:stretch>
              <a:fillRect/>
            </a:stretch>
          </p:blipFill>
          <p:spPr>
            <a:xfrm>
              <a:off x="6080998" y="2868570"/>
              <a:ext cx="855494" cy="692155"/>
            </a:xfrm>
            <a:prstGeom prst="rect">
              <a:avLst/>
            </a:prstGeom>
          </p:spPr>
        </p:pic>
        <p:cxnSp>
          <p:nvCxnSpPr>
            <p:cNvPr id="25" name="Straight Connector 24"/>
            <p:cNvCxnSpPr>
              <a:endCxn id="22" idx="1"/>
            </p:cNvCxnSpPr>
            <p:nvPr/>
          </p:nvCxnSpPr>
          <p:spPr>
            <a:xfrm>
              <a:off x="7070726" y="1854961"/>
              <a:ext cx="1148061" cy="1"/>
            </a:xfrm>
            <a:prstGeom prst="line">
              <a:avLst/>
            </a:prstGeom>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a:off x="6508745" y="2427326"/>
              <a:ext cx="0" cy="376944"/>
            </a:xfrm>
            <a:prstGeom prst="line">
              <a:avLst/>
            </a:prstGeom>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flipH="1">
              <a:off x="7070726" y="2319202"/>
              <a:ext cx="1385967" cy="735049"/>
            </a:xfrm>
            <a:prstGeom prst="line">
              <a:avLst/>
            </a:prstGeom>
          </p:spPr>
          <p:style>
            <a:lnRef idx="2">
              <a:schemeClr val="accent1"/>
            </a:lnRef>
            <a:fillRef idx="0">
              <a:schemeClr val="accent1"/>
            </a:fillRef>
            <a:effectRef idx="1">
              <a:schemeClr val="accent1"/>
            </a:effectRef>
            <a:fontRef idx="minor">
              <a:schemeClr val="tx1"/>
            </a:fontRef>
          </p:style>
        </p:cxnSp>
        <p:pic>
          <p:nvPicPr>
            <p:cNvPr id="28" name="Picture 27"/>
            <p:cNvPicPr>
              <a:picLocks noChangeAspect="1"/>
            </p:cNvPicPr>
            <p:nvPr/>
          </p:nvPicPr>
          <p:blipFill>
            <a:blip r:embed="rId6"/>
            <a:stretch>
              <a:fillRect/>
            </a:stretch>
          </p:blipFill>
          <p:spPr>
            <a:xfrm>
              <a:off x="8282926" y="2778552"/>
              <a:ext cx="711374" cy="830397"/>
            </a:xfrm>
            <a:prstGeom prst="rect">
              <a:avLst/>
            </a:prstGeom>
          </p:spPr>
        </p:pic>
        <p:cxnSp>
          <p:nvCxnSpPr>
            <p:cNvPr id="29" name="Straight Connector 28"/>
            <p:cNvCxnSpPr/>
            <p:nvPr/>
          </p:nvCxnSpPr>
          <p:spPr>
            <a:xfrm>
              <a:off x="8718998" y="2395176"/>
              <a:ext cx="0" cy="351226"/>
            </a:xfrm>
            <a:prstGeom prst="line">
              <a:avLst/>
            </a:prstGeom>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flipV="1">
              <a:off x="7070726" y="3193752"/>
              <a:ext cx="1148061" cy="20896"/>
            </a:xfrm>
            <a:prstGeom prst="line">
              <a:avLst/>
            </a:prstGeom>
          </p:spPr>
          <p:style>
            <a:lnRef idx="2">
              <a:schemeClr val="accent1"/>
            </a:lnRef>
            <a:fillRef idx="0">
              <a:schemeClr val="accent1"/>
            </a:fillRef>
            <a:effectRef idx="1">
              <a:schemeClr val="accent1"/>
            </a:effectRef>
            <a:fontRef idx="minor">
              <a:schemeClr val="tx1"/>
            </a:fontRef>
          </p:style>
        </p:cxnSp>
      </p:grpSp>
      <p:sp>
        <p:nvSpPr>
          <p:cNvPr id="7" name="Title 6"/>
          <p:cNvSpPr>
            <a:spLocks noGrp="1"/>
          </p:cNvSpPr>
          <p:nvPr>
            <p:ph type="title"/>
          </p:nvPr>
        </p:nvSpPr>
        <p:spPr/>
        <p:txBody>
          <a:bodyPr/>
          <a:lstStyle/>
          <a:p>
            <a:r>
              <a:rPr lang="en-US" dirty="0" smtClean="0"/>
              <a:t>Coherence Issues</a:t>
            </a:r>
            <a:endParaRPr lang="en-US" dirty="0"/>
          </a:p>
        </p:txBody>
      </p:sp>
    </p:spTree>
    <p:extLst>
      <p:ext uri="{BB962C8B-B14F-4D97-AF65-F5344CB8AC3E}">
        <p14:creationId xmlns:p14="http://schemas.microsoft.com/office/powerpoint/2010/main" val="88710711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Information Overload</a:t>
            </a:r>
            <a:endParaRPr lang="en-US" dirty="0"/>
          </a:p>
        </p:txBody>
      </p:sp>
      <p:sp>
        <p:nvSpPr>
          <p:cNvPr id="5" name="TextBox 4"/>
          <p:cNvSpPr txBox="1"/>
          <p:nvPr/>
        </p:nvSpPr>
        <p:spPr>
          <a:xfrm>
            <a:off x="1930824" y="3496363"/>
            <a:ext cx="5934772" cy="2308324"/>
          </a:xfrm>
          <a:prstGeom prst="rect">
            <a:avLst/>
          </a:prstGeom>
          <a:noFill/>
        </p:spPr>
        <p:txBody>
          <a:bodyPr wrap="square" rtlCol="0">
            <a:spAutoFit/>
          </a:bodyPr>
          <a:lstStyle/>
          <a:p>
            <a:r>
              <a:rPr lang="en-US" dirty="0" smtClean="0"/>
              <a:t>Want:</a:t>
            </a:r>
            <a:endParaRPr lang="en-US" dirty="0"/>
          </a:p>
          <a:p>
            <a:r>
              <a:rPr lang="en-US" dirty="0" smtClean="0"/>
              <a:t>	Salient information in a structured format.</a:t>
            </a:r>
          </a:p>
          <a:p>
            <a:endParaRPr lang="en-US" dirty="0" smtClean="0"/>
          </a:p>
          <a:p>
            <a:r>
              <a:rPr lang="en-US" dirty="0" smtClean="0"/>
              <a:t>Benefits:</a:t>
            </a:r>
          </a:p>
          <a:p>
            <a:r>
              <a:rPr lang="en-US" dirty="0" smtClean="0"/>
              <a:t>	Powerful relational queries.	</a:t>
            </a:r>
          </a:p>
          <a:p>
            <a:r>
              <a:rPr lang="en-US" dirty="0"/>
              <a:t>	</a:t>
            </a:r>
            <a:r>
              <a:rPr lang="en-US" dirty="0" smtClean="0"/>
              <a:t>On-the-go consumption on small devices.</a:t>
            </a:r>
          </a:p>
          <a:p>
            <a:r>
              <a:rPr lang="en-US" dirty="0" smtClean="0"/>
              <a:t>	…</a:t>
            </a:r>
          </a:p>
          <a:p>
            <a:endParaRPr lang="en-US" dirty="0" smtClean="0"/>
          </a:p>
        </p:txBody>
      </p:sp>
      <p:grpSp>
        <p:nvGrpSpPr>
          <p:cNvPr id="24" name="Group 23"/>
          <p:cNvGrpSpPr/>
          <p:nvPr/>
        </p:nvGrpSpPr>
        <p:grpSpPr>
          <a:xfrm>
            <a:off x="3187956" y="1773928"/>
            <a:ext cx="2844424" cy="1279197"/>
            <a:chOff x="672261" y="2474863"/>
            <a:chExt cx="7867954" cy="2775072"/>
          </a:xfrm>
        </p:grpSpPr>
        <p:pic>
          <p:nvPicPr>
            <p:cNvPr id="25" name="Picture 24"/>
            <p:cNvPicPr>
              <a:picLocks noChangeAspect="1"/>
            </p:cNvPicPr>
            <p:nvPr/>
          </p:nvPicPr>
          <p:blipFill>
            <a:blip r:embed="rId3"/>
            <a:stretch>
              <a:fillRect/>
            </a:stretch>
          </p:blipFill>
          <p:spPr>
            <a:xfrm>
              <a:off x="672261" y="2474863"/>
              <a:ext cx="3384597" cy="2775072"/>
            </a:xfrm>
            <a:prstGeom prst="rect">
              <a:avLst/>
            </a:prstGeom>
            <a:ln>
              <a:solidFill>
                <a:srgbClr val="3366FF"/>
              </a:solidFill>
            </a:ln>
          </p:spPr>
        </p:pic>
        <p:grpSp>
          <p:nvGrpSpPr>
            <p:cNvPr id="26" name="Group 25"/>
            <p:cNvGrpSpPr/>
            <p:nvPr/>
          </p:nvGrpSpPr>
          <p:grpSpPr>
            <a:xfrm>
              <a:off x="5823861" y="2512213"/>
              <a:ext cx="2716354" cy="2339258"/>
              <a:chOff x="5352392" y="2512213"/>
              <a:chExt cx="2716354" cy="2339258"/>
            </a:xfrm>
          </p:grpSpPr>
          <p:pic>
            <p:nvPicPr>
              <p:cNvPr id="28" name="Picture 27"/>
              <p:cNvPicPr>
                <a:picLocks noChangeAspect="1"/>
              </p:cNvPicPr>
              <p:nvPr/>
            </p:nvPicPr>
            <p:blipFill>
              <a:blip r:embed="rId4"/>
              <a:stretch>
                <a:fillRect/>
              </a:stretch>
            </p:blipFill>
            <p:spPr>
              <a:xfrm>
                <a:off x="5352392" y="2512213"/>
                <a:ext cx="1893897" cy="1407092"/>
              </a:xfrm>
              <a:prstGeom prst="rect">
                <a:avLst/>
              </a:prstGeom>
              <a:noFill/>
              <a:ln>
                <a:solidFill>
                  <a:srgbClr val="3366FF"/>
                </a:solidFill>
              </a:ln>
            </p:spPr>
          </p:pic>
          <p:pic>
            <p:nvPicPr>
              <p:cNvPr id="29" name="Picture 28"/>
              <p:cNvPicPr>
                <a:picLocks noChangeAspect="1"/>
              </p:cNvPicPr>
              <p:nvPr/>
            </p:nvPicPr>
            <p:blipFill>
              <a:blip r:embed="rId5"/>
              <a:stretch>
                <a:fillRect/>
              </a:stretch>
            </p:blipFill>
            <p:spPr>
              <a:xfrm>
                <a:off x="5618002" y="2791987"/>
                <a:ext cx="1901372" cy="1572739"/>
              </a:xfrm>
              <a:prstGeom prst="rect">
                <a:avLst/>
              </a:prstGeom>
              <a:ln>
                <a:solidFill>
                  <a:srgbClr val="3366FF"/>
                </a:solidFill>
              </a:ln>
            </p:spPr>
          </p:pic>
          <p:pic>
            <p:nvPicPr>
              <p:cNvPr id="30" name="Picture 29"/>
              <p:cNvPicPr>
                <a:picLocks noChangeAspect="1"/>
              </p:cNvPicPr>
              <p:nvPr/>
            </p:nvPicPr>
            <p:blipFill>
              <a:blip r:embed="rId5"/>
              <a:stretch>
                <a:fillRect/>
              </a:stretch>
            </p:blipFill>
            <p:spPr>
              <a:xfrm>
                <a:off x="5895695" y="3083127"/>
                <a:ext cx="1901372" cy="1572739"/>
              </a:xfrm>
              <a:prstGeom prst="rect">
                <a:avLst/>
              </a:prstGeom>
              <a:ln>
                <a:solidFill>
                  <a:srgbClr val="3366FF"/>
                </a:solidFill>
              </a:ln>
            </p:spPr>
          </p:pic>
          <p:pic>
            <p:nvPicPr>
              <p:cNvPr id="31" name="Picture 30"/>
              <p:cNvPicPr>
                <a:picLocks noChangeAspect="1"/>
              </p:cNvPicPr>
              <p:nvPr/>
            </p:nvPicPr>
            <p:blipFill>
              <a:blip r:embed="rId4"/>
              <a:stretch>
                <a:fillRect/>
              </a:stretch>
            </p:blipFill>
            <p:spPr>
              <a:xfrm>
                <a:off x="6174849" y="3444379"/>
                <a:ext cx="1893897" cy="1407092"/>
              </a:xfrm>
              <a:prstGeom prst="rect">
                <a:avLst/>
              </a:prstGeom>
              <a:noFill/>
              <a:ln>
                <a:solidFill>
                  <a:srgbClr val="3366FF"/>
                </a:solidFill>
              </a:ln>
            </p:spPr>
          </p:pic>
        </p:grpSp>
        <p:cxnSp>
          <p:nvCxnSpPr>
            <p:cNvPr id="27" name="Straight Arrow Connector 26"/>
            <p:cNvCxnSpPr/>
            <p:nvPr/>
          </p:nvCxnSpPr>
          <p:spPr>
            <a:xfrm>
              <a:off x="4357250" y="3919305"/>
              <a:ext cx="1045740" cy="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497994300"/>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37728A7F-3C0F-F649-A167-0CE17244EC1B}" type="slidenum">
              <a:rPr lang="en-US" smtClean="0"/>
              <a:t>30</a:t>
            </a:fld>
            <a:endParaRPr lang="en-US"/>
          </a:p>
        </p:txBody>
      </p:sp>
      <p:sp>
        <p:nvSpPr>
          <p:cNvPr id="14" name="TextBox 13"/>
          <p:cNvSpPr txBox="1"/>
          <p:nvPr/>
        </p:nvSpPr>
        <p:spPr>
          <a:xfrm>
            <a:off x="-669516" y="3796675"/>
            <a:ext cx="2017737" cy="369332"/>
          </a:xfrm>
          <a:prstGeom prst="rect">
            <a:avLst/>
          </a:prstGeom>
          <a:noFill/>
        </p:spPr>
        <p:txBody>
          <a:bodyPr wrap="square" rtlCol="0">
            <a:spAutoFit/>
          </a:bodyPr>
          <a:lstStyle/>
          <a:p>
            <a:pPr algn="r"/>
            <a:endParaRPr lang="en-US" dirty="0">
              <a:solidFill>
                <a:srgbClr val="7F7F7F"/>
              </a:solidFill>
            </a:endParaRPr>
          </a:p>
        </p:txBody>
      </p:sp>
      <p:sp>
        <p:nvSpPr>
          <p:cNvPr id="54" name="Title 53"/>
          <p:cNvSpPr>
            <a:spLocks noGrp="1"/>
          </p:cNvSpPr>
          <p:nvPr>
            <p:ph type="title"/>
          </p:nvPr>
        </p:nvSpPr>
        <p:spPr/>
        <p:txBody>
          <a:bodyPr/>
          <a:lstStyle/>
          <a:p>
            <a:r>
              <a:rPr lang="en-US" dirty="0" smtClean="0"/>
              <a:t>Mixing Distinct Events</a:t>
            </a:r>
            <a:endParaRPr lang="en-US" dirty="0"/>
          </a:p>
        </p:txBody>
      </p:sp>
      <p:grpSp>
        <p:nvGrpSpPr>
          <p:cNvPr id="2" name="Group 1"/>
          <p:cNvGrpSpPr/>
          <p:nvPr/>
        </p:nvGrpSpPr>
        <p:grpSpPr>
          <a:xfrm>
            <a:off x="2620257" y="1375059"/>
            <a:ext cx="3665012" cy="4998784"/>
            <a:chOff x="2620257" y="1375059"/>
            <a:chExt cx="3665012" cy="4998784"/>
          </a:xfrm>
        </p:grpSpPr>
        <p:grpSp>
          <p:nvGrpSpPr>
            <p:cNvPr id="59" name="Group 58"/>
            <p:cNvGrpSpPr/>
            <p:nvPr/>
          </p:nvGrpSpPr>
          <p:grpSpPr>
            <a:xfrm>
              <a:off x="2620257" y="1972434"/>
              <a:ext cx="3642120" cy="4401409"/>
              <a:chOff x="2620257" y="1972434"/>
              <a:chExt cx="3642120" cy="4401409"/>
            </a:xfrm>
          </p:grpSpPr>
          <p:sp>
            <p:nvSpPr>
              <p:cNvPr id="10" name="TextBox 9"/>
              <p:cNvSpPr txBox="1"/>
              <p:nvPr/>
            </p:nvSpPr>
            <p:spPr>
              <a:xfrm>
                <a:off x="3878502" y="3393427"/>
                <a:ext cx="1237957" cy="369332"/>
              </a:xfrm>
              <a:prstGeom prst="rect">
                <a:avLst/>
              </a:prstGeom>
              <a:noFill/>
            </p:spPr>
            <p:txBody>
              <a:bodyPr wrap="square" rtlCol="0">
                <a:spAutoFit/>
              </a:bodyPr>
              <a:lstStyle/>
              <a:p>
                <a:pPr algn="ctr"/>
                <a:r>
                  <a:rPr lang="en-US" dirty="0" smtClean="0"/>
                  <a:t>spread</a:t>
                </a:r>
              </a:p>
            </p:txBody>
          </p:sp>
          <p:sp>
            <p:nvSpPr>
              <p:cNvPr id="13" name="Rectangle 12"/>
              <p:cNvSpPr/>
              <p:nvPr/>
            </p:nvSpPr>
            <p:spPr>
              <a:xfrm>
                <a:off x="5347977" y="3084462"/>
                <a:ext cx="914400" cy="9144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A1</a:t>
                </a:r>
              </a:p>
            </p:txBody>
          </p:sp>
          <p:sp>
            <p:nvSpPr>
              <p:cNvPr id="36" name="TextBox 35"/>
              <p:cNvSpPr txBox="1"/>
              <p:nvPr/>
            </p:nvSpPr>
            <p:spPr>
              <a:xfrm>
                <a:off x="3880552" y="4564680"/>
                <a:ext cx="1237957" cy="369332"/>
              </a:xfrm>
              <a:prstGeom prst="rect">
                <a:avLst/>
              </a:prstGeom>
              <a:noFill/>
            </p:spPr>
            <p:txBody>
              <a:bodyPr wrap="square" rtlCol="0">
                <a:spAutoFit/>
              </a:bodyPr>
              <a:lstStyle/>
              <a:p>
                <a:pPr algn="ctr"/>
                <a:r>
                  <a:rPr lang="en-US" dirty="0" smtClean="0"/>
                  <a:t>broke out</a:t>
                </a:r>
              </a:p>
            </p:txBody>
          </p:sp>
          <p:sp>
            <p:nvSpPr>
              <p:cNvPr id="39" name="Rectangle 38"/>
              <p:cNvSpPr/>
              <p:nvPr/>
            </p:nvSpPr>
            <p:spPr>
              <a:xfrm>
                <a:off x="2620257" y="4311075"/>
                <a:ext cx="914400" cy="9144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A1</a:t>
                </a:r>
              </a:p>
            </p:txBody>
          </p:sp>
          <p:sp>
            <p:nvSpPr>
              <p:cNvPr id="42" name="Rectangle 41"/>
              <p:cNvSpPr/>
              <p:nvPr/>
            </p:nvSpPr>
            <p:spPr>
              <a:xfrm>
                <a:off x="2620257" y="3100537"/>
                <a:ext cx="914400" cy="914400"/>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dirty="0" smtClean="0"/>
                  <a:t>A2</a:t>
                </a:r>
                <a:endParaRPr lang="en-US" dirty="0"/>
              </a:p>
            </p:txBody>
          </p:sp>
          <p:sp>
            <p:nvSpPr>
              <p:cNvPr id="43" name="Rectangle 42"/>
              <p:cNvSpPr/>
              <p:nvPr/>
            </p:nvSpPr>
            <p:spPr>
              <a:xfrm>
                <a:off x="2620257" y="1972434"/>
                <a:ext cx="914400" cy="9144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A1</a:t>
                </a:r>
              </a:p>
            </p:txBody>
          </p:sp>
          <p:sp>
            <p:nvSpPr>
              <p:cNvPr id="44" name="TextBox 43"/>
              <p:cNvSpPr txBox="1"/>
              <p:nvPr/>
            </p:nvSpPr>
            <p:spPr>
              <a:xfrm>
                <a:off x="3878502" y="2243751"/>
                <a:ext cx="1237957" cy="369332"/>
              </a:xfrm>
              <a:prstGeom prst="rect">
                <a:avLst/>
              </a:prstGeom>
              <a:noFill/>
            </p:spPr>
            <p:txBody>
              <a:bodyPr wrap="square" rtlCol="0">
                <a:spAutoFit/>
              </a:bodyPr>
              <a:lstStyle/>
              <a:p>
                <a:pPr algn="ctr"/>
                <a:r>
                  <a:rPr lang="en-US" dirty="0" smtClean="0"/>
                  <a:t>caused</a:t>
                </a:r>
              </a:p>
            </p:txBody>
          </p:sp>
          <p:sp>
            <p:nvSpPr>
              <p:cNvPr id="45" name="Rectangle 44"/>
              <p:cNvSpPr/>
              <p:nvPr/>
            </p:nvSpPr>
            <p:spPr>
              <a:xfrm>
                <a:off x="5347977" y="1972434"/>
                <a:ext cx="914400" cy="914400"/>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dirty="0" smtClean="0"/>
                  <a:t>A2</a:t>
                </a:r>
                <a:endParaRPr lang="en-US" dirty="0"/>
              </a:p>
            </p:txBody>
          </p:sp>
          <p:sp>
            <p:nvSpPr>
              <p:cNvPr id="52" name="Minus 51"/>
              <p:cNvSpPr/>
              <p:nvPr/>
            </p:nvSpPr>
            <p:spPr>
              <a:xfrm>
                <a:off x="5587471" y="4645677"/>
                <a:ext cx="409356" cy="183129"/>
              </a:xfrm>
              <a:prstGeom prst="mathMinus">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TextBox 54"/>
              <p:cNvSpPr txBox="1"/>
              <p:nvPr/>
            </p:nvSpPr>
            <p:spPr>
              <a:xfrm>
                <a:off x="3711504" y="5534440"/>
                <a:ext cx="1581803" cy="369332"/>
              </a:xfrm>
              <a:prstGeom prst="rect">
                <a:avLst/>
              </a:prstGeom>
              <a:noFill/>
            </p:spPr>
            <p:txBody>
              <a:bodyPr wrap="square" rtlCol="0">
                <a:spAutoFit/>
              </a:bodyPr>
              <a:lstStyle/>
              <a:p>
                <a:pPr algn="ctr"/>
                <a:r>
                  <a:rPr lang="en-US" dirty="0" smtClean="0"/>
                  <a:t>extinguished</a:t>
                </a:r>
              </a:p>
            </p:txBody>
          </p:sp>
          <p:sp>
            <p:nvSpPr>
              <p:cNvPr id="56" name="Rectangle 55"/>
              <p:cNvSpPr/>
              <p:nvPr/>
            </p:nvSpPr>
            <p:spPr>
              <a:xfrm>
                <a:off x="5347977" y="5459443"/>
                <a:ext cx="914400" cy="9144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A1</a:t>
                </a:r>
              </a:p>
            </p:txBody>
          </p:sp>
          <p:sp>
            <p:nvSpPr>
              <p:cNvPr id="58" name="Minus 57"/>
              <p:cNvSpPr/>
              <p:nvPr/>
            </p:nvSpPr>
            <p:spPr>
              <a:xfrm>
                <a:off x="2894242" y="5666127"/>
                <a:ext cx="409356" cy="183129"/>
              </a:xfrm>
              <a:prstGeom prst="mathMinus">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1" name="Group 40"/>
            <p:cNvGrpSpPr/>
            <p:nvPr/>
          </p:nvGrpSpPr>
          <p:grpSpPr>
            <a:xfrm>
              <a:off x="2620257" y="1375059"/>
              <a:ext cx="3665012" cy="436449"/>
              <a:chOff x="2549832" y="2598517"/>
              <a:chExt cx="3665012" cy="436449"/>
            </a:xfrm>
          </p:grpSpPr>
          <p:sp>
            <p:nvSpPr>
              <p:cNvPr id="46" name="Rectangle 45"/>
              <p:cNvSpPr/>
              <p:nvPr/>
            </p:nvSpPr>
            <p:spPr>
              <a:xfrm>
                <a:off x="2554112" y="2601334"/>
                <a:ext cx="787445" cy="369332"/>
              </a:xfrm>
              <a:prstGeom prst="rect">
                <a:avLst/>
              </a:prstGeom>
            </p:spPr>
            <p:txBody>
              <a:bodyPr wrap="none">
                <a:spAutoFit/>
              </a:bodyPr>
              <a:lstStyle/>
              <a:p>
                <a:r>
                  <a:rPr lang="en-US" b="1" dirty="0" smtClean="0"/>
                  <a:t>Actor</a:t>
                </a:r>
                <a:endParaRPr lang="en-US" dirty="0"/>
              </a:p>
            </p:txBody>
          </p:sp>
          <p:sp>
            <p:nvSpPr>
              <p:cNvPr id="47" name="Rectangle 46"/>
              <p:cNvSpPr/>
              <p:nvPr/>
            </p:nvSpPr>
            <p:spPr>
              <a:xfrm>
                <a:off x="5408787" y="2598517"/>
                <a:ext cx="787445" cy="369332"/>
              </a:xfrm>
              <a:prstGeom prst="rect">
                <a:avLst/>
              </a:prstGeom>
            </p:spPr>
            <p:txBody>
              <a:bodyPr wrap="none">
                <a:spAutoFit/>
              </a:bodyPr>
              <a:lstStyle/>
              <a:p>
                <a:r>
                  <a:rPr lang="en-US" b="1" dirty="0" smtClean="0"/>
                  <a:t>Actor</a:t>
                </a:r>
                <a:endParaRPr lang="en-US" dirty="0"/>
              </a:p>
            </p:txBody>
          </p:sp>
          <p:cxnSp>
            <p:nvCxnSpPr>
              <p:cNvPr id="48" name="Straight Connector 47"/>
              <p:cNvCxnSpPr/>
              <p:nvPr/>
            </p:nvCxnSpPr>
            <p:spPr>
              <a:xfrm>
                <a:off x="2554112" y="3034966"/>
                <a:ext cx="3660732" cy="0"/>
              </a:xfrm>
              <a:prstGeom prst="line">
                <a:avLst/>
              </a:prstGeom>
            </p:spPr>
            <p:style>
              <a:lnRef idx="2">
                <a:schemeClr val="accent1"/>
              </a:lnRef>
              <a:fillRef idx="0">
                <a:schemeClr val="accent1"/>
              </a:fillRef>
              <a:effectRef idx="1">
                <a:schemeClr val="accent1"/>
              </a:effectRef>
              <a:fontRef idx="minor">
                <a:schemeClr val="tx1"/>
              </a:fontRef>
            </p:style>
          </p:cxnSp>
          <p:sp>
            <p:nvSpPr>
              <p:cNvPr id="49" name="Rectangle 48"/>
              <p:cNvSpPr/>
              <p:nvPr/>
            </p:nvSpPr>
            <p:spPr>
              <a:xfrm>
                <a:off x="3873067" y="2601334"/>
                <a:ext cx="1095259" cy="369332"/>
              </a:xfrm>
              <a:prstGeom prst="rect">
                <a:avLst/>
              </a:prstGeom>
            </p:spPr>
            <p:txBody>
              <a:bodyPr wrap="none">
                <a:spAutoFit/>
              </a:bodyPr>
              <a:lstStyle/>
              <a:p>
                <a:r>
                  <a:rPr lang="en-US" b="1" dirty="0" smtClean="0"/>
                  <a:t>Relation</a:t>
                </a:r>
                <a:endParaRPr lang="en-US" dirty="0"/>
              </a:p>
            </p:txBody>
          </p:sp>
          <p:cxnSp>
            <p:nvCxnSpPr>
              <p:cNvPr id="50" name="Straight Connector 49"/>
              <p:cNvCxnSpPr/>
              <p:nvPr/>
            </p:nvCxnSpPr>
            <p:spPr>
              <a:xfrm>
                <a:off x="2549832" y="2604710"/>
                <a:ext cx="3660732" cy="0"/>
              </a:xfrm>
              <a:prstGeom prst="line">
                <a:avLst/>
              </a:prstGeom>
            </p:spPr>
            <p:style>
              <a:lnRef idx="2">
                <a:schemeClr val="accent1"/>
              </a:lnRef>
              <a:fillRef idx="0">
                <a:schemeClr val="accent1"/>
              </a:fillRef>
              <a:effectRef idx="1">
                <a:schemeClr val="accent1"/>
              </a:effectRef>
              <a:fontRef idx="minor">
                <a:schemeClr val="tx1"/>
              </a:fontRef>
            </p:style>
          </p:cxnSp>
        </p:grpSp>
      </p:grpSp>
    </p:spTree>
    <p:extLst>
      <p:ext uri="{BB962C8B-B14F-4D97-AF65-F5344CB8AC3E}">
        <p14:creationId xmlns:p14="http://schemas.microsoft.com/office/powerpoint/2010/main" val="2918420098"/>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37728A7F-3C0F-F649-A167-0CE17244EC1B}" type="slidenum">
              <a:rPr lang="en-US" smtClean="0"/>
              <a:t>31</a:t>
            </a:fld>
            <a:endParaRPr lang="en-US"/>
          </a:p>
        </p:txBody>
      </p:sp>
      <p:sp>
        <p:nvSpPr>
          <p:cNvPr id="14" name="TextBox 13"/>
          <p:cNvSpPr txBox="1"/>
          <p:nvPr/>
        </p:nvSpPr>
        <p:spPr>
          <a:xfrm>
            <a:off x="-669516" y="3796675"/>
            <a:ext cx="2017737" cy="369332"/>
          </a:xfrm>
          <a:prstGeom prst="rect">
            <a:avLst/>
          </a:prstGeom>
          <a:noFill/>
        </p:spPr>
        <p:txBody>
          <a:bodyPr wrap="square" rtlCol="0">
            <a:spAutoFit/>
          </a:bodyPr>
          <a:lstStyle/>
          <a:p>
            <a:pPr algn="r"/>
            <a:endParaRPr lang="en-US" dirty="0">
              <a:solidFill>
                <a:srgbClr val="7F7F7F"/>
              </a:solidFill>
            </a:endParaRPr>
          </a:p>
        </p:txBody>
      </p:sp>
      <p:sp>
        <p:nvSpPr>
          <p:cNvPr id="54" name="Title 53"/>
          <p:cNvSpPr>
            <a:spLocks noGrp="1"/>
          </p:cNvSpPr>
          <p:nvPr>
            <p:ph type="title"/>
          </p:nvPr>
        </p:nvSpPr>
        <p:spPr/>
        <p:txBody>
          <a:bodyPr/>
          <a:lstStyle/>
          <a:p>
            <a:r>
              <a:rPr lang="en-US" dirty="0" smtClean="0"/>
              <a:t>Mixing Distinct Events</a:t>
            </a:r>
            <a:endParaRPr lang="en-US" dirty="0"/>
          </a:p>
        </p:txBody>
      </p:sp>
      <p:grpSp>
        <p:nvGrpSpPr>
          <p:cNvPr id="2" name="Group 1"/>
          <p:cNvGrpSpPr/>
          <p:nvPr/>
        </p:nvGrpSpPr>
        <p:grpSpPr>
          <a:xfrm>
            <a:off x="1304102" y="1375059"/>
            <a:ext cx="6383344" cy="4998784"/>
            <a:chOff x="1304102" y="1375059"/>
            <a:chExt cx="6383344" cy="4998784"/>
          </a:xfrm>
        </p:grpSpPr>
        <p:grpSp>
          <p:nvGrpSpPr>
            <p:cNvPr id="59" name="Group 58"/>
            <p:cNvGrpSpPr/>
            <p:nvPr/>
          </p:nvGrpSpPr>
          <p:grpSpPr>
            <a:xfrm>
              <a:off x="1304102" y="1911949"/>
              <a:ext cx="6383344" cy="4461894"/>
              <a:chOff x="1304102" y="1911949"/>
              <a:chExt cx="6383344" cy="4461894"/>
            </a:xfrm>
          </p:grpSpPr>
          <p:sp>
            <p:nvSpPr>
              <p:cNvPr id="35" name="TextBox 34"/>
              <p:cNvSpPr txBox="1"/>
              <p:nvPr/>
            </p:nvSpPr>
            <p:spPr>
              <a:xfrm>
                <a:off x="1304102" y="1911949"/>
                <a:ext cx="1217740" cy="646331"/>
              </a:xfrm>
              <a:prstGeom prst="rect">
                <a:avLst/>
              </a:prstGeom>
              <a:noFill/>
            </p:spPr>
            <p:txBody>
              <a:bodyPr wrap="square" rtlCol="0">
                <a:spAutoFit/>
              </a:bodyPr>
              <a:lstStyle/>
              <a:p>
                <a:pPr algn="r"/>
                <a:r>
                  <a:rPr lang="en-US" b="1" dirty="0" smtClean="0">
                    <a:solidFill>
                      <a:srgbClr val="008000"/>
                    </a:solidFill>
                  </a:rPr>
                  <a:t>infection</a:t>
                </a:r>
              </a:p>
              <a:p>
                <a:pPr algn="r"/>
                <a:r>
                  <a:rPr lang="en-US" b="1" dirty="0" smtClean="0">
                    <a:solidFill>
                      <a:srgbClr val="FF6600"/>
                    </a:solidFill>
                  </a:rPr>
                  <a:t>fire</a:t>
                </a:r>
              </a:p>
            </p:txBody>
          </p:sp>
          <p:sp>
            <p:nvSpPr>
              <p:cNvPr id="30" name="TextBox 29"/>
              <p:cNvSpPr txBox="1"/>
              <p:nvPr/>
            </p:nvSpPr>
            <p:spPr>
              <a:xfrm>
                <a:off x="6437743" y="1911949"/>
                <a:ext cx="1232994" cy="369332"/>
              </a:xfrm>
              <a:prstGeom prst="rect">
                <a:avLst/>
              </a:prstGeom>
              <a:noFill/>
            </p:spPr>
            <p:txBody>
              <a:bodyPr wrap="square" rtlCol="0">
                <a:spAutoFit/>
              </a:bodyPr>
              <a:lstStyle/>
              <a:p>
                <a:r>
                  <a:rPr lang="en-US" b="1" dirty="0" smtClean="0">
                    <a:solidFill>
                      <a:srgbClr val="008000"/>
                    </a:solidFill>
                  </a:rPr>
                  <a:t>disease</a:t>
                </a:r>
              </a:p>
            </p:txBody>
          </p:sp>
          <p:sp>
            <p:nvSpPr>
              <p:cNvPr id="10" name="TextBox 9"/>
              <p:cNvSpPr txBox="1"/>
              <p:nvPr/>
            </p:nvSpPr>
            <p:spPr>
              <a:xfrm>
                <a:off x="3878502" y="3393427"/>
                <a:ext cx="1237957" cy="369332"/>
              </a:xfrm>
              <a:prstGeom prst="rect">
                <a:avLst/>
              </a:prstGeom>
              <a:noFill/>
            </p:spPr>
            <p:txBody>
              <a:bodyPr wrap="square" rtlCol="0">
                <a:spAutoFit/>
              </a:bodyPr>
              <a:lstStyle/>
              <a:p>
                <a:pPr algn="ctr"/>
                <a:r>
                  <a:rPr lang="en-US" dirty="0" smtClean="0"/>
                  <a:t>spread</a:t>
                </a:r>
              </a:p>
            </p:txBody>
          </p:sp>
          <p:sp>
            <p:nvSpPr>
              <p:cNvPr id="13" name="Rectangle 12"/>
              <p:cNvSpPr/>
              <p:nvPr/>
            </p:nvSpPr>
            <p:spPr>
              <a:xfrm>
                <a:off x="5347977" y="3084462"/>
                <a:ext cx="914400" cy="9144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A1</a:t>
                </a:r>
              </a:p>
            </p:txBody>
          </p:sp>
          <p:sp>
            <p:nvSpPr>
              <p:cNvPr id="36" name="TextBox 35"/>
              <p:cNvSpPr txBox="1"/>
              <p:nvPr/>
            </p:nvSpPr>
            <p:spPr>
              <a:xfrm>
                <a:off x="3880552" y="4564680"/>
                <a:ext cx="1237957" cy="369332"/>
              </a:xfrm>
              <a:prstGeom prst="rect">
                <a:avLst/>
              </a:prstGeom>
              <a:noFill/>
            </p:spPr>
            <p:txBody>
              <a:bodyPr wrap="square" rtlCol="0">
                <a:spAutoFit/>
              </a:bodyPr>
              <a:lstStyle/>
              <a:p>
                <a:pPr algn="ctr"/>
                <a:r>
                  <a:rPr lang="en-US" dirty="0" smtClean="0"/>
                  <a:t>broke out</a:t>
                </a:r>
              </a:p>
            </p:txBody>
          </p:sp>
          <p:sp>
            <p:nvSpPr>
              <p:cNvPr id="39" name="Rectangle 38"/>
              <p:cNvSpPr/>
              <p:nvPr/>
            </p:nvSpPr>
            <p:spPr>
              <a:xfrm>
                <a:off x="2620257" y="4311075"/>
                <a:ext cx="914400" cy="9144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A1</a:t>
                </a:r>
              </a:p>
            </p:txBody>
          </p:sp>
          <p:sp>
            <p:nvSpPr>
              <p:cNvPr id="42" name="Rectangle 41"/>
              <p:cNvSpPr/>
              <p:nvPr/>
            </p:nvSpPr>
            <p:spPr>
              <a:xfrm>
                <a:off x="2620257" y="3100537"/>
                <a:ext cx="914400" cy="914400"/>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dirty="0" smtClean="0"/>
                  <a:t>A2</a:t>
                </a:r>
                <a:endParaRPr lang="en-US" dirty="0"/>
              </a:p>
            </p:txBody>
          </p:sp>
          <p:sp>
            <p:nvSpPr>
              <p:cNvPr id="43" name="Rectangle 42"/>
              <p:cNvSpPr/>
              <p:nvPr/>
            </p:nvSpPr>
            <p:spPr>
              <a:xfrm>
                <a:off x="2620257" y="1972434"/>
                <a:ext cx="914400" cy="9144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A1</a:t>
                </a:r>
              </a:p>
            </p:txBody>
          </p:sp>
          <p:sp>
            <p:nvSpPr>
              <p:cNvPr id="44" name="TextBox 43"/>
              <p:cNvSpPr txBox="1"/>
              <p:nvPr/>
            </p:nvSpPr>
            <p:spPr>
              <a:xfrm>
                <a:off x="3878502" y="2243751"/>
                <a:ext cx="1237957" cy="369332"/>
              </a:xfrm>
              <a:prstGeom prst="rect">
                <a:avLst/>
              </a:prstGeom>
              <a:noFill/>
            </p:spPr>
            <p:txBody>
              <a:bodyPr wrap="square" rtlCol="0">
                <a:spAutoFit/>
              </a:bodyPr>
              <a:lstStyle/>
              <a:p>
                <a:pPr algn="ctr"/>
                <a:r>
                  <a:rPr lang="en-US" dirty="0" smtClean="0"/>
                  <a:t>caused</a:t>
                </a:r>
              </a:p>
            </p:txBody>
          </p:sp>
          <p:sp>
            <p:nvSpPr>
              <p:cNvPr id="45" name="Rectangle 44"/>
              <p:cNvSpPr/>
              <p:nvPr/>
            </p:nvSpPr>
            <p:spPr>
              <a:xfrm>
                <a:off x="5347977" y="1972434"/>
                <a:ext cx="914400" cy="914400"/>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dirty="0" smtClean="0"/>
                  <a:t>A2</a:t>
                </a:r>
                <a:endParaRPr lang="en-US" dirty="0"/>
              </a:p>
            </p:txBody>
          </p:sp>
          <p:sp>
            <p:nvSpPr>
              <p:cNvPr id="47" name="TextBox 46"/>
              <p:cNvSpPr txBox="1"/>
              <p:nvPr/>
            </p:nvSpPr>
            <p:spPr>
              <a:xfrm>
                <a:off x="1304102" y="3135768"/>
                <a:ext cx="1217740" cy="369332"/>
              </a:xfrm>
              <a:prstGeom prst="rect">
                <a:avLst/>
              </a:prstGeom>
              <a:noFill/>
            </p:spPr>
            <p:txBody>
              <a:bodyPr wrap="square" rtlCol="0">
                <a:spAutoFit/>
              </a:bodyPr>
              <a:lstStyle/>
              <a:p>
                <a:pPr algn="r"/>
                <a:r>
                  <a:rPr lang="en-US" b="1" dirty="0" smtClean="0">
                    <a:solidFill>
                      <a:srgbClr val="008000"/>
                    </a:solidFill>
                  </a:rPr>
                  <a:t>disease</a:t>
                </a:r>
              </a:p>
            </p:txBody>
          </p:sp>
          <p:sp>
            <p:nvSpPr>
              <p:cNvPr id="48" name="TextBox 47"/>
              <p:cNvSpPr txBox="1"/>
              <p:nvPr/>
            </p:nvSpPr>
            <p:spPr>
              <a:xfrm>
                <a:off x="1304102" y="4311075"/>
                <a:ext cx="1217740" cy="646331"/>
              </a:xfrm>
              <a:prstGeom prst="rect">
                <a:avLst/>
              </a:prstGeom>
              <a:noFill/>
            </p:spPr>
            <p:txBody>
              <a:bodyPr wrap="square" rtlCol="0">
                <a:spAutoFit/>
              </a:bodyPr>
              <a:lstStyle/>
              <a:p>
                <a:pPr algn="r"/>
                <a:r>
                  <a:rPr lang="en-US" b="1" dirty="0" smtClean="0">
                    <a:solidFill>
                      <a:srgbClr val="008000"/>
                    </a:solidFill>
                  </a:rPr>
                  <a:t>infection</a:t>
                </a:r>
              </a:p>
              <a:p>
                <a:pPr algn="r"/>
                <a:r>
                  <a:rPr lang="en-US" b="1" dirty="0" smtClean="0">
                    <a:solidFill>
                      <a:srgbClr val="FF6600"/>
                    </a:solidFill>
                  </a:rPr>
                  <a:t>fire</a:t>
                </a:r>
              </a:p>
            </p:txBody>
          </p:sp>
          <p:sp>
            <p:nvSpPr>
              <p:cNvPr id="49" name="TextBox 48"/>
              <p:cNvSpPr txBox="1"/>
              <p:nvPr/>
            </p:nvSpPr>
            <p:spPr>
              <a:xfrm>
                <a:off x="6452997" y="3070261"/>
                <a:ext cx="1217740" cy="646331"/>
              </a:xfrm>
              <a:prstGeom prst="rect">
                <a:avLst/>
              </a:prstGeom>
              <a:noFill/>
            </p:spPr>
            <p:txBody>
              <a:bodyPr wrap="square" rtlCol="0">
                <a:spAutoFit/>
              </a:bodyPr>
              <a:lstStyle/>
              <a:p>
                <a:r>
                  <a:rPr lang="en-US" b="1" dirty="0" smtClean="0">
                    <a:solidFill>
                      <a:srgbClr val="008000"/>
                    </a:solidFill>
                  </a:rPr>
                  <a:t>infection</a:t>
                </a:r>
              </a:p>
              <a:p>
                <a:r>
                  <a:rPr lang="en-US" b="1" dirty="0" smtClean="0">
                    <a:solidFill>
                      <a:srgbClr val="FF6600"/>
                    </a:solidFill>
                  </a:rPr>
                  <a:t>fire</a:t>
                </a:r>
              </a:p>
            </p:txBody>
          </p:sp>
          <p:sp>
            <p:nvSpPr>
              <p:cNvPr id="52" name="Minus 51"/>
              <p:cNvSpPr/>
              <p:nvPr/>
            </p:nvSpPr>
            <p:spPr>
              <a:xfrm>
                <a:off x="5587471" y="4645677"/>
                <a:ext cx="409356" cy="183129"/>
              </a:xfrm>
              <a:prstGeom prst="mathMinus">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TextBox 54"/>
              <p:cNvSpPr txBox="1"/>
              <p:nvPr/>
            </p:nvSpPr>
            <p:spPr>
              <a:xfrm>
                <a:off x="3711504" y="5534440"/>
                <a:ext cx="1581803" cy="369332"/>
              </a:xfrm>
              <a:prstGeom prst="rect">
                <a:avLst/>
              </a:prstGeom>
              <a:noFill/>
            </p:spPr>
            <p:txBody>
              <a:bodyPr wrap="square" rtlCol="0">
                <a:spAutoFit/>
              </a:bodyPr>
              <a:lstStyle/>
              <a:p>
                <a:pPr algn="ctr"/>
                <a:r>
                  <a:rPr lang="en-US" dirty="0" smtClean="0"/>
                  <a:t>extinguished</a:t>
                </a:r>
              </a:p>
            </p:txBody>
          </p:sp>
          <p:sp>
            <p:nvSpPr>
              <p:cNvPr id="56" name="Rectangle 55"/>
              <p:cNvSpPr/>
              <p:nvPr/>
            </p:nvSpPr>
            <p:spPr>
              <a:xfrm>
                <a:off x="5347977" y="5459443"/>
                <a:ext cx="914400" cy="9144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A1</a:t>
                </a:r>
              </a:p>
            </p:txBody>
          </p:sp>
          <p:sp>
            <p:nvSpPr>
              <p:cNvPr id="57" name="TextBox 56"/>
              <p:cNvSpPr txBox="1"/>
              <p:nvPr/>
            </p:nvSpPr>
            <p:spPr>
              <a:xfrm>
                <a:off x="6469706" y="5473288"/>
                <a:ext cx="1217740" cy="646331"/>
              </a:xfrm>
              <a:prstGeom prst="rect">
                <a:avLst/>
              </a:prstGeom>
              <a:noFill/>
            </p:spPr>
            <p:txBody>
              <a:bodyPr wrap="square" rtlCol="0">
                <a:spAutoFit/>
              </a:bodyPr>
              <a:lstStyle/>
              <a:p>
                <a:r>
                  <a:rPr lang="en-US" b="1" dirty="0" smtClean="0">
                    <a:solidFill>
                      <a:srgbClr val="008000"/>
                    </a:solidFill>
                  </a:rPr>
                  <a:t>infection</a:t>
                </a:r>
              </a:p>
              <a:p>
                <a:r>
                  <a:rPr lang="en-US" b="1" dirty="0" smtClean="0">
                    <a:solidFill>
                      <a:srgbClr val="FF6600"/>
                    </a:solidFill>
                  </a:rPr>
                  <a:t>fire</a:t>
                </a:r>
              </a:p>
            </p:txBody>
          </p:sp>
          <p:sp>
            <p:nvSpPr>
              <p:cNvPr id="58" name="Minus 57"/>
              <p:cNvSpPr/>
              <p:nvPr/>
            </p:nvSpPr>
            <p:spPr>
              <a:xfrm>
                <a:off x="2894242" y="5666127"/>
                <a:ext cx="409356" cy="183129"/>
              </a:xfrm>
              <a:prstGeom prst="mathMinus">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8" name="Group 37"/>
            <p:cNvGrpSpPr/>
            <p:nvPr/>
          </p:nvGrpSpPr>
          <p:grpSpPr>
            <a:xfrm>
              <a:off x="2620257" y="1375059"/>
              <a:ext cx="3665012" cy="436449"/>
              <a:chOff x="2549832" y="2598517"/>
              <a:chExt cx="3665012" cy="436449"/>
            </a:xfrm>
          </p:grpSpPr>
          <p:sp>
            <p:nvSpPr>
              <p:cNvPr id="40" name="Rectangle 39"/>
              <p:cNvSpPr/>
              <p:nvPr/>
            </p:nvSpPr>
            <p:spPr>
              <a:xfrm>
                <a:off x="2554112" y="2601334"/>
                <a:ext cx="787445" cy="369332"/>
              </a:xfrm>
              <a:prstGeom prst="rect">
                <a:avLst/>
              </a:prstGeom>
            </p:spPr>
            <p:txBody>
              <a:bodyPr wrap="none">
                <a:spAutoFit/>
              </a:bodyPr>
              <a:lstStyle/>
              <a:p>
                <a:r>
                  <a:rPr lang="en-US" b="1" dirty="0" smtClean="0"/>
                  <a:t>Actor</a:t>
                </a:r>
                <a:endParaRPr lang="en-US" dirty="0"/>
              </a:p>
            </p:txBody>
          </p:sp>
          <p:sp>
            <p:nvSpPr>
              <p:cNvPr id="41" name="Rectangle 40"/>
              <p:cNvSpPr/>
              <p:nvPr/>
            </p:nvSpPr>
            <p:spPr>
              <a:xfrm>
                <a:off x="5408787" y="2598517"/>
                <a:ext cx="787445" cy="369332"/>
              </a:xfrm>
              <a:prstGeom prst="rect">
                <a:avLst/>
              </a:prstGeom>
            </p:spPr>
            <p:txBody>
              <a:bodyPr wrap="none">
                <a:spAutoFit/>
              </a:bodyPr>
              <a:lstStyle/>
              <a:p>
                <a:r>
                  <a:rPr lang="en-US" b="1" dirty="0" smtClean="0"/>
                  <a:t>Actor</a:t>
                </a:r>
                <a:endParaRPr lang="en-US" dirty="0"/>
              </a:p>
            </p:txBody>
          </p:sp>
          <p:cxnSp>
            <p:nvCxnSpPr>
              <p:cNvPr id="46" name="Straight Connector 45"/>
              <p:cNvCxnSpPr/>
              <p:nvPr/>
            </p:nvCxnSpPr>
            <p:spPr>
              <a:xfrm>
                <a:off x="2554112" y="3034966"/>
                <a:ext cx="3660732" cy="0"/>
              </a:xfrm>
              <a:prstGeom prst="line">
                <a:avLst/>
              </a:prstGeom>
            </p:spPr>
            <p:style>
              <a:lnRef idx="2">
                <a:schemeClr val="accent1"/>
              </a:lnRef>
              <a:fillRef idx="0">
                <a:schemeClr val="accent1"/>
              </a:fillRef>
              <a:effectRef idx="1">
                <a:schemeClr val="accent1"/>
              </a:effectRef>
              <a:fontRef idx="minor">
                <a:schemeClr val="tx1"/>
              </a:fontRef>
            </p:style>
          </p:cxnSp>
          <p:sp>
            <p:nvSpPr>
              <p:cNvPr id="50" name="Rectangle 49"/>
              <p:cNvSpPr/>
              <p:nvPr/>
            </p:nvSpPr>
            <p:spPr>
              <a:xfrm>
                <a:off x="3873067" y="2601334"/>
                <a:ext cx="1095259" cy="369332"/>
              </a:xfrm>
              <a:prstGeom prst="rect">
                <a:avLst/>
              </a:prstGeom>
            </p:spPr>
            <p:txBody>
              <a:bodyPr wrap="none">
                <a:spAutoFit/>
              </a:bodyPr>
              <a:lstStyle/>
              <a:p>
                <a:r>
                  <a:rPr lang="en-US" b="1" dirty="0" smtClean="0"/>
                  <a:t>Relation</a:t>
                </a:r>
                <a:endParaRPr lang="en-US" dirty="0"/>
              </a:p>
            </p:txBody>
          </p:sp>
          <p:cxnSp>
            <p:nvCxnSpPr>
              <p:cNvPr id="51" name="Straight Connector 50"/>
              <p:cNvCxnSpPr/>
              <p:nvPr/>
            </p:nvCxnSpPr>
            <p:spPr>
              <a:xfrm>
                <a:off x="2549832" y="2604710"/>
                <a:ext cx="3660732" cy="0"/>
              </a:xfrm>
              <a:prstGeom prst="line">
                <a:avLst/>
              </a:prstGeom>
            </p:spPr>
            <p:style>
              <a:lnRef idx="2">
                <a:schemeClr val="accent1"/>
              </a:lnRef>
              <a:fillRef idx="0">
                <a:schemeClr val="accent1"/>
              </a:fillRef>
              <a:effectRef idx="1">
                <a:schemeClr val="accent1"/>
              </a:effectRef>
              <a:fontRef idx="minor">
                <a:schemeClr val="tx1"/>
              </a:fontRef>
            </p:style>
          </p:cxnSp>
        </p:grpSp>
      </p:grpSp>
    </p:spTree>
    <p:extLst>
      <p:ext uri="{BB962C8B-B14F-4D97-AF65-F5344CB8AC3E}">
        <p14:creationId xmlns:p14="http://schemas.microsoft.com/office/powerpoint/2010/main" val="26616524"/>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37728A7F-3C0F-F649-A167-0CE17244EC1B}" type="slidenum">
              <a:rPr lang="en-US" smtClean="0"/>
              <a:t>32</a:t>
            </a:fld>
            <a:endParaRPr lang="en-US"/>
          </a:p>
        </p:txBody>
      </p:sp>
      <p:sp>
        <p:nvSpPr>
          <p:cNvPr id="14" name="TextBox 13"/>
          <p:cNvSpPr txBox="1"/>
          <p:nvPr/>
        </p:nvSpPr>
        <p:spPr>
          <a:xfrm>
            <a:off x="-669516" y="3796675"/>
            <a:ext cx="2017737" cy="369332"/>
          </a:xfrm>
          <a:prstGeom prst="rect">
            <a:avLst/>
          </a:prstGeom>
          <a:noFill/>
        </p:spPr>
        <p:txBody>
          <a:bodyPr wrap="square" rtlCol="0">
            <a:spAutoFit/>
          </a:bodyPr>
          <a:lstStyle/>
          <a:p>
            <a:pPr algn="r"/>
            <a:endParaRPr lang="en-US" dirty="0">
              <a:solidFill>
                <a:srgbClr val="7F7F7F"/>
              </a:solidFill>
            </a:endParaRPr>
          </a:p>
        </p:txBody>
      </p:sp>
      <p:sp>
        <p:nvSpPr>
          <p:cNvPr id="54" name="Title 53"/>
          <p:cNvSpPr>
            <a:spLocks noGrp="1"/>
          </p:cNvSpPr>
          <p:nvPr>
            <p:ph type="title"/>
          </p:nvPr>
        </p:nvSpPr>
        <p:spPr/>
        <p:txBody>
          <a:bodyPr/>
          <a:lstStyle/>
          <a:p>
            <a:r>
              <a:rPr lang="en-US" dirty="0" smtClean="0"/>
              <a:t>Mixing Distinct Events</a:t>
            </a:r>
            <a:endParaRPr lang="en-US" dirty="0"/>
          </a:p>
        </p:txBody>
      </p:sp>
      <p:sp>
        <p:nvSpPr>
          <p:cNvPr id="13" name="TextBox 12"/>
          <p:cNvSpPr txBox="1"/>
          <p:nvPr/>
        </p:nvSpPr>
        <p:spPr>
          <a:xfrm>
            <a:off x="400325" y="2393821"/>
            <a:ext cx="8164097" cy="3416320"/>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dirty="0" smtClean="0"/>
              <a:t>The disease </a:t>
            </a:r>
            <a:r>
              <a:rPr lang="en-US" b="1" dirty="0" smtClean="0"/>
              <a:t>broke out</a:t>
            </a:r>
            <a:r>
              <a:rPr lang="en-US" dirty="0" smtClean="0"/>
              <a:t> in Canton and </a:t>
            </a:r>
            <a:r>
              <a:rPr lang="en-US" b="1" dirty="0" smtClean="0"/>
              <a:t>spread</a:t>
            </a:r>
            <a:r>
              <a:rPr lang="en-US" dirty="0" smtClean="0"/>
              <a:t> very quickly to Sudbury.</a:t>
            </a:r>
          </a:p>
          <a:p>
            <a:endParaRPr lang="en-US" dirty="0"/>
          </a:p>
          <a:p>
            <a:r>
              <a:rPr lang="en-US" dirty="0" smtClean="0"/>
              <a:t>	(disease, broke out)</a:t>
            </a:r>
          </a:p>
          <a:p>
            <a:r>
              <a:rPr lang="en-US" dirty="0" smtClean="0"/>
              <a:t>	(disease, spread)</a:t>
            </a:r>
          </a:p>
          <a:p>
            <a:r>
              <a:rPr lang="en-US" dirty="0" smtClean="0"/>
              <a:t>	…</a:t>
            </a:r>
          </a:p>
          <a:p>
            <a:endParaRPr lang="en-US" dirty="0" smtClean="0"/>
          </a:p>
          <a:p>
            <a:r>
              <a:rPr lang="en-US" dirty="0"/>
              <a:t>The </a:t>
            </a:r>
            <a:r>
              <a:rPr lang="en-US" dirty="0" smtClean="0"/>
              <a:t>fire </a:t>
            </a:r>
            <a:r>
              <a:rPr lang="en-US" b="1" dirty="0" smtClean="0"/>
              <a:t>broke </a:t>
            </a:r>
            <a:r>
              <a:rPr lang="en-US" b="1" dirty="0"/>
              <a:t>out</a:t>
            </a:r>
            <a:r>
              <a:rPr lang="en-US" dirty="0"/>
              <a:t> in the </a:t>
            </a:r>
            <a:r>
              <a:rPr lang="en-US" dirty="0" smtClean="0"/>
              <a:t>bedroom and </a:t>
            </a:r>
            <a:r>
              <a:rPr lang="en-US" b="1" dirty="0"/>
              <a:t>spread</a:t>
            </a:r>
            <a:r>
              <a:rPr lang="en-US" dirty="0"/>
              <a:t> </a:t>
            </a:r>
            <a:r>
              <a:rPr lang="en-US" dirty="0" smtClean="0"/>
              <a:t>quickly to the roof.</a:t>
            </a:r>
          </a:p>
          <a:p>
            <a:endParaRPr lang="en-US" dirty="0" smtClean="0"/>
          </a:p>
          <a:p>
            <a:r>
              <a:rPr lang="en-US" dirty="0" smtClean="0"/>
              <a:t>	(fire, broke out)</a:t>
            </a:r>
          </a:p>
          <a:p>
            <a:r>
              <a:rPr lang="en-US" dirty="0" smtClean="0"/>
              <a:t>	(fire, spread)</a:t>
            </a:r>
            <a:endParaRPr lang="en-US" dirty="0"/>
          </a:p>
          <a:p>
            <a:r>
              <a:rPr lang="en-US" dirty="0" smtClean="0"/>
              <a:t>	…</a:t>
            </a:r>
          </a:p>
          <a:p>
            <a:endParaRPr lang="en-US" dirty="0" smtClean="0"/>
          </a:p>
        </p:txBody>
      </p:sp>
      <p:sp>
        <p:nvSpPr>
          <p:cNvPr id="15" name="TextBox 14"/>
          <p:cNvSpPr txBox="1"/>
          <p:nvPr/>
        </p:nvSpPr>
        <p:spPr>
          <a:xfrm>
            <a:off x="339071" y="1306724"/>
            <a:ext cx="8505911" cy="400110"/>
          </a:xfrm>
          <a:prstGeom prst="rect">
            <a:avLst/>
          </a:prstGeom>
          <a:noFill/>
        </p:spPr>
        <p:txBody>
          <a:bodyPr wrap="square" rtlCol="0">
            <a:spAutoFit/>
          </a:bodyPr>
          <a:lstStyle/>
          <a:p>
            <a:r>
              <a:rPr lang="en-US" sz="2000" dirty="0" smtClean="0"/>
              <a:t>Dependency pair representation ignores useful context.</a:t>
            </a:r>
            <a:endParaRPr lang="en-US" sz="2000" dirty="0"/>
          </a:p>
        </p:txBody>
      </p:sp>
    </p:spTree>
    <p:extLst>
      <p:ext uri="{BB962C8B-B14F-4D97-AF65-F5344CB8AC3E}">
        <p14:creationId xmlns:p14="http://schemas.microsoft.com/office/powerpoint/2010/main" val="359703166"/>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37728A7F-3C0F-F649-A167-0CE17244EC1B}" type="slidenum">
              <a:rPr lang="en-US" smtClean="0"/>
              <a:t>33</a:t>
            </a:fld>
            <a:endParaRPr lang="en-US"/>
          </a:p>
        </p:txBody>
      </p:sp>
      <p:sp>
        <p:nvSpPr>
          <p:cNvPr id="14" name="TextBox 13"/>
          <p:cNvSpPr txBox="1"/>
          <p:nvPr/>
        </p:nvSpPr>
        <p:spPr>
          <a:xfrm>
            <a:off x="-669516" y="3796675"/>
            <a:ext cx="2017737" cy="369332"/>
          </a:xfrm>
          <a:prstGeom prst="rect">
            <a:avLst/>
          </a:prstGeom>
          <a:noFill/>
        </p:spPr>
        <p:txBody>
          <a:bodyPr wrap="square" rtlCol="0">
            <a:spAutoFit/>
          </a:bodyPr>
          <a:lstStyle/>
          <a:p>
            <a:pPr algn="r"/>
            <a:endParaRPr lang="en-US" dirty="0">
              <a:solidFill>
                <a:srgbClr val="7F7F7F"/>
              </a:solidFill>
            </a:endParaRPr>
          </a:p>
        </p:txBody>
      </p:sp>
      <p:sp>
        <p:nvSpPr>
          <p:cNvPr id="54" name="Title 53"/>
          <p:cNvSpPr>
            <a:spLocks noGrp="1"/>
          </p:cNvSpPr>
          <p:nvPr>
            <p:ph type="title"/>
          </p:nvPr>
        </p:nvSpPr>
        <p:spPr/>
        <p:txBody>
          <a:bodyPr/>
          <a:lstStyle/>
          <a:p>
            <a:r>
              <a:rPr lang="en-US" dirty="0" smtClean="0"/>
              <a:t>Mixing Distinct Events</a:t>
            </a:r>
            <a:endParaRPr lang="en-US" dirty="0"/>
          </a:p>
        </p:txBody>
      </p:sp>
      <p:sp>
        <p:nvSpPr>
          <p:cNvPr id="13" name="TextBox 12"/>
          <p:cNvSpPr txBox="1"/>
          <p:nvPr/>
        </p:nvSpPr>
        <p:spPr>
          <a:xfrm>
            <a:off x="400325" y="2393821"/>
            <a:ext cx="8164097" cy="3970318"/>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dirty="0" smtClean="0"/>
              <a:t>The disease </a:t>
            </a:r>
            <a:r>
              <a:rPr lang="en-US" b="1" dirty="0" smtClean="0"/>
              <a:t>broke out</a:t>
            </a:r>
            <a:r>
              <a:rPr lang="en-US" dirty="0" smtClean="0"/>
              <a:t> in Canton and </a:t>
            </a:r>
            <a:r>
              <a:rPr lang="en-US" b="1" dirty="0" smtClean="0"/>
              <a:t>spread</a:t>
            </a:r>
            <a:r>
              <a:rPr lang="en-US" dirty="0" smtClean="0"/>
              <a:t> very quickly to Sudbury.</a:t>
            </a:r>
          </a:p>
          <a:p>
            <a:endParaRPr lang="en-US" dirty="0" smtClean="0"/>
          </a:p>
          <a:p>
            <a:r>
              <a:rPr lang="en-US" dirty="0" smtClean="0"/>
              <a:t>	(X, broke out)</a:t>
            </a:r>
          </a:p>
          <a:p>
            <a:r>
              <a:rPr lang="en-US" dirty="0" smtClean="0"/>
              <a:t>	(X, spread)</a:t>
            </a:r>
          </a:p>
          <a:p>
            <a:r>
              <a:rPr lang="en-US" dirty="0" smtClean="0"/>
              <a:t>	…</a:t>
            </a:r>
          </a:p>
          <a:p>
            <a:endParaRPr lang="en-US" dirty="0" smtClean="0"/>
          </a:p>
          <a:p>
            <a:r>
              <a:rPr lang="en-US" dirty="0"/>
              <a:t>The </a:t>
            </a:r>
            <a:r>
              <a:rPr lang="en-US" dirty="0" smtClean="0"/>
              <a:t>fire </a:t>
            </a:r>
            <a:r>
              <a:rPr lang="en-US" b="1" dirty="0" smtClean="0"/>
              <a:t>broke </a:t>
            </a:r>
            <a:r>
              <a:rPr lang="en-US" b="1" dirty="0"/>
              <a:t>out</a:t>
            </a:r>
            <a:r>
              <a:rPr lang="en-US" dirty="0"/>
              <a:t> in the </a:t>
            </a:r>
            <a:r>
              <a:rPr lang="en-US" dirty="0" smtClean="0"/>
              <a:t>bedroom and </a:t>
            </a:r>
            <a:r>
              <a:rPr lang="en-US" b="1" dirty="0"/>
              <a:t>spread</a:t>
            </a:r>
            <a:r>
              <a:rPr lang="en-US" dirty="0"/>
              <a:t> </a:t>
            </a:r>
            <a:r>
              <a:rPr lang="en-US" dirty="0" smtClean="0"/>
              <a:t>quickly to the roof.</a:t>
            </a:r>
          </a:p>
          <a:p>
            <a:endParaRPr lang="en-US" dirty="0" smtClean="0"/>
          </a:p>
          <a:p>
            <a:r>
              <a:rPr lang="en-US" dirty="0" smtClean="0"/>
              <a:t>	(X, broke out)</a:t>
            </a:r>
          </a:p>
          <a:p>
            <a:r>
              <a:rPr lang="en-US" dirty="0" smtClean="0"/>
              <a:t>	(X, spread)</a:t>
            </a:r>
          </a:p>
          <a:p>
            <a:r>
              <a:rPr lang="en-US" dirty="0" smtClean="0"/>
              <a:t>	…</a:t>
            </a:r>
          </a:p>
          <a:p>
            <a:endParaRPr lang="en-US" dirty="0" smtClean="0"/>
          </a:p>
          <a:p>
            <a:r>
              <a:rPr lang="en-US" dirty="0"/>
              <a:t>	</a:t>
            </a:r>
            <a:r>
              <a:rPr lang="en-US" dirty="0" smtClean="0"/>
              <a:t>Actor X	: {	fire, infection, …,	} </a:t>
            </a:r>
          </a:p>
          <a:p>
            <a:r>
              <a:rPr lang="en-US" dirty="0"/>
              <a:t>	</a:t>
            </a:r>
            <a:r>
              <a:rPr lang="en-US" dirty="0" smtClean="0"/>
              <a:t>Roles	: {	subj(broke out), subj(spread), …,	} </a:t>
            </a:r>
          </a:p>
        </p:txBody>
      </p:sp>
      <p:sp>
        <p:nvSpPr>
          <p:cNvPr id="15" name="TextBox 14"/>
          <p:cNvSpPr txBox="1"/>
          <p:nvPr/>
        </p:nvSpPr>
        <p:spPr>
          <a:xfrm>
            <a:off x="339071" y="1306724"/>
            <a:ext cx="8505911" cy="400110"/>
          </a:xfrm>
          <a:prstGeom prst="rect">
            <a:avLst/>
          </a:prstGeom>
          <a:noFill/>
        </p:spPr>
        <p:txBody>
          <a:bodyPr wrap="square" rtlCol="0">
            <a:spAutoFit/>
          </a:bodyPr>
          <a:lstStyle/>
          <a:p>
            <a:r>
              <a:rPr lang="en-US" sz="2000" dirty="0" smtClean="0"/>
              <a:t>Dependency pair ignores useful context.</a:t>
            </a:r>
            <a:endParaRPr lang="en-US" sz="2000" dirty="0"/>
          </a:p>
        </p:txBody>
      </p:sp>
    </p:spTree>
    <p:extLst>
      <p:ext uri="{BB962C8B-B14F-4D97-AF65-F5344CB8AC3E}">
        <p14:creationId xmlns:p14="http://schemas.microsoft.com/office/powerpoint/2010/main" val="662943671"/>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37728A7F-3C0F-F649-A167-0CE17244EC1B}" type="slidenum">
              <a:rPr lang="en-US" smtClean="0"/>
              <a:t>34</a:t>
            </a:fld>
            <a:endParaRPr lang="en-US"/>
          </a:p>
        </p:txBody>
      </p:sp>
      <p:sp>
        <p:nvSpPr>
          <p:cNvPr id="14" name="TextBox 13"/>
          <p:cNvSpPr txBox="1"/>
          <p:nvPr/>
        </p:nvSpPr>
        <p:spPr>
          <a:xfrm>
            <a:off x="-669516" y="3796675"/>
            <a:ext cx="2017737" cy="369332"/>
          </a:xfrm>
          <a:prstGeom prst="rect">
            <a:avLst/>
          </a:prstGeom>
          <a:noFill/>
        </p:spPr>
        <p:txBody>
          <a:bodyPr wrap="square" rtlCol="0">
            <a:spAutoFit/>
          </a:bodyPr>
          <a:lstStyle/>
          <a:p>
            <a:pPr algn="r"/>
            <a:endParaRPr lang="en-US" dirty="0">
              <a:solidFill>
                <a:srgbClr val="7F7F7F"/>
              </a:solidFill>
            </a:endParaRPr>
          </a:p>
        </p:txBody>
      </p:sp>
      <p:sp>
        <p:nvSpPr>
          <p:cNvPr id="54" name="Title 53"/>
          <p:cNvSpPr>
            <a:spLocks noGrp="1"/>
          </p:cNvSpPr>
          <p:nvPr>
            <p:ph type="title"/>
          </p:nvPr>
        </p:nvSpPr>
        <p:spPr/>
        <p:txBody>
          <a:bodyPr/>
          <a:lstStyle/>
          <a:p>
            <a:r>
              <a:rPr lang="en-US" dirty="0" smtClean="0"/>
              <a:t>Using Open IE Triples</a:t>
            </a:r>
            <a:endParaRPr lang="en-US" dirty="0"/>
          </a:p>
        </p:txBody>
      </p:sp>
      <p:sp>
        <p:nvSpPr>
          <p:cNvPr id="13" name="TextBox 12"/>
          <p:cNvSpPr txBox="1"/>
          <p:nvPr/>
        </p:nvSpPr>
        <p:spPr>
          <a:xfrm>
            <a:off x="400325" y="3222046"/>
            <a:ext cx="8164097" cy="3416320"/>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dirty="0" smtClean="0"/>
              <a:t>The disease broke out in Canton and spread very quickly to Sudbury.</a:t>
            </a:r>
          </a:p>
          <a:p>
            <a:endParaRPr lang="en-US" dirty="0"/>
          </a:p>
          <a:p>
            <a:r>
              <a:rPr lang="en-US" dirty="0" smtClean="0"/>
              <a:t>	(disease, broke out, Canton)</a:t>
            </a:r>
          </a:p>
          <a:p>
            <a:r>
              <a:rPr lang="en-US" dirty="0" smtClean="0"/>
              <a:t>	(disease, spread, Sudbury)</a:t>
            </a:r>
          </a:p>
          <a:p>
            <a:r>
              <a:rPr lang="en-US" dirty="0" smtClean="0"/>
              <a:t>	…</a:t>
            </a:r>
          </a:p>
          <a:p>
            <a:endParaRPr lang="en-US" dirty="0" smtClean="0"/>
          </a:p>
          <a:p>
            <a:r>
              <a:rPr lang="en-US" dirty="0"/>
              <a:t>The </a:t>
            </a:r>
            <a:r>
              <a:rPr lang="en-US" dirty="0" smtClean="0"/>
              <a:t>fire broke </a:t>
            </a:r>
            <a:r>
              <a:rPr lang="en-US" dirty="0"/>
              <a:t>out in the </a:t>
            </a:r>
            <a:r>
              <a:rPr lang="en-US" dirty="0" smtClean="0"/>
              <a:t>bedroom and </a:t>
            </a:r>
            <a:r>
              <a:rPr lang="en-US" dirty="0"/>
              <a:t>spread </a:t>
            </a:r>
            <a:r>
              <a:rPr lang="en-US" dirty="0" smtClean="0"/>
              <a:t>quickly to the roof.</a:t>
            </a:r>
          </a:p>
          <a:p>
            <a:endParaRPr lang="en-US" dirty="0" smtClean="0"/>
          </a:p>
          <a:p>
            <a:r>
              <a:rPr lang="en-US" dirty="0" smtClean="0"/>
              <a:t>	(fire, broke out, the bedroom)</a:t>
            </a:r>
          </a:p>
          <a:p>
            <a:r>
              <a:rPr lang="en-US" dirty="0" smtClean="0"/>
              <a:t>	(fire, spread, the roof)</a:t>
            </a:r>
            <a:endParaRPr lang="en-US" dirty="0"/>
          </a:p>
          <a:p>
            <a:r>
              <a:rPr lang="en-US" dirty="0" smtClean="0"/>
              <a:t>	…</a:t>
            </a:r>
          </a:p>
          <a:p>
            <a:endParaRPr lang="en-US" dirty="0" smtClean="0"/>
          </a:p>
        </p:txBody>
      </p:sp>
      <p:sp>
        <p:nvSpPr>
          <p:cNvPr id="8" name="TextBox 7"/>
          <p:cNvSpPr txBox="1"/>
          <p:nvPr/>
        </p:nvSpPr>
        <p:spPr>
          <a:xfrm>
            <a:off x="400325" y="1304324"/>
            <a:ext cx="8505911" cy="707886"/>
          </a:xfrm>
          <a:prstGeom prst="rect">
            <a:avLst/>
          </a:prstGeom>
          <a:noFill/>
        </p:spPr>
        <p:txBody>
          <a:bodyPr wrap="square" rtlCol="0">
            <a:spAutoFit/>
          </a:bodyPr>
          <a:lstStyle/>
          <a:p>
            <a:pPr marL="342900" indent="-342900">
              <a:buFont typeface="Arial"/>
              <a:buChar char="•"/>
            </a:pPr>
            <a:r>
              <a:rPr lang="en-US" sz="2000" dirty="0" smtClean="0"/>
              <a:t>Retains </a:t>
            </a:r>
            <a:r>
              <a:rPr lang="en-US" sz="2000" dirty="0"/>
              <a:t>more context to reduce ambiguity in relations</a:t>
            </a:r>
            <a:r>
              <a:rPr lang="en-US" sz="2000" dirty="0" smtClean="0"/>
              <a:t>.</a:t>
            </a:r>
          </a:p>
          <a:p>
            <a:r>
              <a:rPr lang="en-US" sz="2000" dirty="0" smtClean="0"/>
              <a:t>	</a:t>
            </a:r>
          </a:p>
        </p:txBody>
      </p:sp>
    </p:spTree>
    <p:extLst>
      <p:ext uri="{BB962C8B-B14F-4D97-AF65-F5344CB8AC3E}">
        <p14:creationId xmlns:p14="http://schemas.microsoft.com/office/powerpoint/2010/main" val="2915769973"/>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9375"/>
            <a:ext cx="8229600" cy="990600"/>
          </a:xfrm>
        </p:spPr>
        <p:txBody>
          <a:bodyPr/>
          <a:lstStyle/>
          <a:p>
            <a:r>
              <a:rPr lang="en-US" dirty="0" smtClean="0"/>
              <a:t>Mixing Distinct Actors: Narrative Schemas</a:t>
            </a:r>
            <a:endParaRPr lang="en-US" dirty="0"/>
          </a:p>
        </p:txBody>
      </p:sp>
      <p:sp>
        <p:nvSpPr>
          <p:cNvPr id="7" name="Slide Number Placeholder 6"/>
          <p:cNvSpPr>
            <a:spLocks noGrp="1"/>
          </p:cNvSpPr>
          <p:nvPr>
            <p:ph type="sldNum" sz="quarter" idx="12"/>
          </p:nvPr>
        </p:nvSpPr>
        <p:spPr/>
        <p:txBody>
          <a:bodyPr/>
          <a:lstStyle/>
          <a:p>
            <a:fld id="{37728A7F-3C0F-F649-A167-0CE17244EC1B}" type="slidenum">
              <a:rPr lang="en-US" smtClean="0"/>
              <a:t>35</a:t>
            </a:fld>
            <a:endParaRPr lang="en-US"/>
          </a:p>
        </p:txBody>
      </p:sp>
      <p:grpSp>
        <p:nvGrpSpPr>
          <p:cNvPr id="54" name="Group 53"/>
          <p:cNvGrpSpPr/>
          <p:nvPr/>
        </p:nvGrpSpPr>
        <p:grpSpPr>
          <a:xfrm>
            <a:off x="2218451" y="1472839"/>
            <a:ext cx="4356967" cy="3419256"/>
            <a:chOff x="112540" y="1472839"/>
            <a:chExt cx="4356967" cy="3419256"/>
          </a:xfrm>
        </p:grpSpPr>
        <p:grpSp>
          <p:nvGrpSpPr>
            <p:cNvPr id="29" name="Group 28"/>
            <p:cNvGrpSpPr/>
            <p:nvPr/>
          </p:nvGrpSpPr>
          <p:grpSpPr>
            <a:xfrm>
              <a:off x="1305240" y="1472839"/>
              <a:ext cx="2002320" cy="3419256"/>
              <a:chOff x="989057" y="1472839"/>
              <a:chExt cx="2002320" cy="3419256"/>
            </a:xfrm>
          </p:grpSpPr>
          <p:sp>
            <p:nvSpPr>
              <p:cNvPr id="14" name="TextBox 13"/>
              <p:cNvSpPr txBox="1"/>
              <p:nvPr/>
            </p:nvSpPr>
            <p:spPr>
              <a:xfrm>
                <a:off x="1318349" y="1475775"/>
                <a:ext cx="1318344" cy="3416320"/>
              </a:xfrm>
              <a:prstGeom prst="rect">
                <a:avLst/>
              </a:prstGeom>
              <a:noFill/>
            </p:spPr>
            <p:txBody>
              <a:bodyPr wrap="square" rtlCol="0">
                <a:spAutoFit/>
              </a:bodyPr>
              <a:lstStyle/>
              <a:p>
                <a:pPr algn="ctr"/>
                <a:r>
                  <a:rPr lang="en-US" dirty="0" smtClean="0"/>
                  <a:t>oppose</a:t>
                </a:r>
              </a:p>
              <a:p>
                <a:pPr algn="ctr"/>
                <a:endParaRPr lang="en-US" dirty="0" smtClean="0"/>
              </a:p>
              <a:p>
                <a:pPr algn="ctr"/>
                <a:r>
                  <a:rPr lang="en-US" dirty="0" smtClean="0"/>
                  <a:t>sign </a:t>
                </a:r>
              </a:p>
              <a:p>
                <a:pPr algn="ctr"/>
                <a:endParaRPr lang="en-US" dirty="0"/>
              </a:p>
              <a:p>
                <a:pPr algn="ctr"/>
                <a:r>
                  <a:rPr lang="en-US" dirty="0" smtClean="0"/>
                  <a:t>approve</a:t>
                </a:r>
              </a:p>
              <a:p>
                <a:pPr algn="ctr"/>
                <a:endParaRPr lang="en-US" dirty="0"/>
              </a:p>
              <a:p>
                <a:pPr algn="ctr"/>
                <a:r>
                  <a:rPr lang="en-US" dirty="0" smtClean="0"/>
                  <a:t>veto</a:t>
                </a:r>
              </a:p>
              <a:p>
                <a:pPr algn="ctr"/>
                <a:endParaRPr lang="en-US" dirty="0"/>
              </a:p>
              <a:p>
                <a:pPr algn="ctr"/>
                <a:r>
                  <a:rPr lang="en-US" dirty="0" smtClean="0"/>
                  <a:t>support</a:t>
                </a:r>
              </a:p>
              <a:p>
                <a:pPr algn="ctr"/>
                <a:endParaRPr lang="en-US" dirty="0" smtClean="0"/>
              </a:p>
              <a:p>
                <a:pPr algn="ctr"/>
                <a:r>
                  <a:rPr lang="en-US" dirty="0" smtClean="0"/>
                  <a:t>pass</a:t>
                </a:r>
              </a:p>
              <a:p>
                <a:pPr algn="ctr"/>
                <a:endParaRPr lang="en-US" dirty="0"/>
              </a:p>
            </p:txBody>
          </p:sp>
          <p:sp>
            <p:nvSpPr>
              <p:cNvPr id="17" name="Rectangle 16"/>
              <p:cNvSpPr/>
              <p:nvPr/>
            </p:nvSpPr>
            <p:spPr>
              <a:xfrm>
                <a:off x="989057" y="1472839"/>
                <a:ext cx="428686" cy="46222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t>A1</a:t>
                </a:r>
              </a:p>
            </p:txBody>
          </p:sp>
          <p:sp>
            <p:nvSpPr>
              <p:cNvPr id="18" name="Rectangle 17"/>
              <p:cNvSpPr/>
              <p:nvPr/>
            </p:nvSpPr>
            <p:spPr>
              <a:xfrm>
                <a:off x="2543192" y="1480374"/>
                <a:ext cx="448185" cy="457199"/>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200" dirty="0" smtClean="0"/>
                  <a:t>A2</a:t>
                </a:r>
                <a:endParaRPr lang="en-US" sz="1200" dirty="0"/>
              </a:p>
            </p:txBody>
          </p:sp>
          <p:sp>
            <p:nvSpPr>
              <p:cNvPr id="19" name="Rectangle 18"/>
              <p:cNvSpPr/>
              <p:nvPr/>
            </p:nvSpPr>
            <p:spPr>
              <a:xfrm>
                <a:off x="1005134" y="2031702"/>
                <a:ext cx="428686" cy="46222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t>A1</a:t>
                </a:r>
              </a:p>
            </p:txBody>
          </p:sp>
          <p:sp>
            <p:nvSpPr>
              <p:cNvPr id="20" name="Rectangle 19"/>
              <p:cNvSpPr/>
              <p:nvPr/>
            </p:nvSpPr>
            <p:spPr>
              <a:xfrm>
                <a:off x="2543192" y="2039237"/>
                <a:ext cx="448185" cy="457199"/>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200" dirty="0" smtClean="0"/>
                  <a:t>A2</a:t>
                </a:r>
                <a:endParaRPr lang="en-US" sz="1200" dirty="0"/>
              </a:p>
            </p:txBody>
          </p:sp>
          <p:sp>
            <p:nvSpPr>
              <p:cNvPr id="21" name="Rectangle 20"/>
              <p:cNvSpPr/>
              <p:nvPr/>
            </p:nvSpPr>
            <p:spPr>
              <a:xfrm>
                <a:off x="990044" y="2589972"/>
                <a:ext cx="428686" cy="46222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t>A1</a:t>
                </a:r>
              </a:p>
            </p:txBody>
          </p:sp>
          <p:sp>
            <p:nvSpPr>
              <p:cNvPr id="22" name="Rectangle 21"/>
              <p:cNvSpPr/>
              <p:nvPr/>
            </p:nvSpPr>
            <p:spPr>
              <a:xfrm>
                <a:off x="2528102" y="2597507"/>
                <a:ext cx="448185" cy="457199"/>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200" dirty="0" smtClean="0"/>
                  <a:t>A2</a:t>
                </a:r>
                <a:endParaRPr lang="en-US" sz="1200" dirty="0"/>
              </a:p>
            </p:txBody>
          </p:sp>
          <p:sp>
            <p:nvSpPr>
              <p:cNvPr id="23" name="Rectangle 22"/>
              <p:cNvSpPr/>
              <p:nvPr/>
            </p:nvSpPr>
            <p:spPr>
              <a:xfrm>
                <a:off x="990044" y="3148835"/>
                <a:ext cx="428686" cy="46222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t>A1</a:t>
                </a:r>
              </a:p>
            </p:txBody>
          </p:sp>
          <p:sp>
            <p:nvSpPr>
              <p:cNvPr id="24" name="Rectangle 23"/>
              <p:cNvSpPr/>
              <p:nvPr/>
            </p:nvSpPr>
            <p:spPr>
              <a:xfrm>
                <a:off x="2528102" y="3156370"/>
                <a:ext cx="448185" cy="457199"/>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200" dirty="0" smtClean="0"/>
                  <a:t>A2</a:t>
                </a:r>
                <a:endParaRPr lang="en-US" sz="1200" dirty="0"/>
              </a:p>
            </p:txBody>
          </p:sp>
          <p:sp>
            <p:nvSpPr>
              <p:cNvPr id="25" name="Rectangle 24"/>
              <p:cNvSpPr/>
              <p:nvPr/>
            </p:nvSpPr>
            <p:spPr>
              <a:xfrm>
                <a:off x="990044" y="3695850"/>
                <a:ext cx="428686" cy="46222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t>A1</a:t>
                </a:r>
              </a:p>
            </p:txBody>
          </p:sp>
          <p:sp>
            <p:nvSpPr>
              <p:cNvPr id="26" name="Rectangle 25"/>
              <p:cNvSpPr/>
              <p:nvPr/>
            </p:nvSpPr>
            <p:spPr>
              <a:xfrm>
                <a:off x="2528102" y="3703385"/>
                <a:ext cx="448185" cy="457199"/>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200" dirty="0" smtClean="0"/>
                  <a:t>A2</a:t>
                </a:r>
                <a:endParaRPr lang="en-US" sz="1200" dirty="0"/>
              </a:p>
            </p:txBody>
          </p:sp>
          <p:sp>
            <p:nvSpPr>
              <p:cNvPr id="27" name="Rectangle 26"/>
              <p:cNvSpPr/>
              <p:nvPr/>
            </p:nvSpPr>
            <p:spPr>
              <a:xfrm>
                <a:off x="990044" y="4254713"/>
                <a:ext cx="428686" cy="46222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t>A1</a:t>
                </a:r>
              </a:p>
            </p:txBody>
          </p:sp>
          <p:sp>
            <p:nvSpPr>
              <p:cNvPr id="28" name="Rectangle 27"/>
              <p:cNvSpPr/>
              <p:nvPr/>
            </p:nvSpPr>
            <p:spPr>
              <a:xfrm>
                <a:off x="2528102" y="4262248"/>
                <a:ext cx="448185" cy="457199"/>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200" dirty="0" smtClean="0"/>
                  <a:t>A2</a:t>
                </a:r>
                <a:endParaRPr lang="en-US" sz="1200" dirty="0"/>
              </a:p>
            </p:txBody>
          </p:sp>
        </p:grpSp>
        <p:sp>
          <p:nvSpPr>
            <p:cNvPr id="31" name="TextBox 30"/>
            <p:cNvSpPr txBox="1"/>
            <p:nvPr/>
          </p:nvSpPr>
          <p:spPr>
            <a:xfrm>
              <a:off x="112540" y="2699704"/>
              <a:ext cx="1128348" cy="830997"/>
            </a:xfrm>
            <a:prstGeom prst="rect">
              <a:avLst/>
            </a:prstGeom>
            <a:noFill/>
          </p:spPr>
          <p:txBody>
            <a:bodyPr wrap="square" rtlCol="0">
              <a:spAutoFit/>
            </a:bodyPr>
            <a:lstStyle/>
            <a:p>
              <a:pPr algn="r"/>
              <a:r>
                <a:rPr lang="en-US" sz="1600" dirty="0" smtClean="0"/>
                <a:t>bill</a:t>
              </a:r>
            </a:p>
            <a:p>
              <a:pPr algn="r"/>
              <a:r>
                <a:rPr lang="en-US" sz="1600" dirty="0" smtClean="0"/>
                <a:t>president</a:t>
              </a:r>
            </a:p>
            <a:p>
              <a:pPr algn="r"/>
              <a:r>
                <a:rPr lang="en-US" sz="1600" dirty="0" smtClean="0"/>
                <a:t>house</a:t>
              </a:r>
              <a:endParaRPr lang="en-US" sz="1600" dirty="0"/>
            </a:p>
          </p:txBody>
        </p:sp>
        <p:sp>
          <p:nvSpPr>
            <p:cNvPr id="32" name="TextBox 31"/>
            <p:cNvSpPr txBox="1"/>
            <p:nvPr/>
          </p:nvSpPr>
          <p:spPr>
            <a:xfrm>
              <a:off x="3358725" y="2699704"/>
              <a:ext cx="1110782" cy="830997"/>
            </a:xfrm>
            <a:prstGeom prst="rect">
              <a:avLst/>
            </a:prstGeom>
            <a:noFill/>
          </p:spPr>
          <p:txBody>
            <a:bodyPr wrap="square" rtlCol="0">
              <a:spAutoFit/>
            </a:bodyPr>
            <a:lstStyle/>
            <a:p>
              <a:r>
                <a:rPr lang="en-US" sz="1600" dirty="0" smtClean="0"/>
                <a:t>bill</a:t>
              </a:r>
            </a:p>
            <a:p>
              <a:r>
                <a:rPr lang="en-US" sz="1600" dirty="0" smtClean="0"/>
                <a:t>measure</a:t>
              </a:r>
            </a:p>
            <a:p>
              <a:r>
                <a:rPr lang="en-US" sz="1600" dirty="0" smtClean="0"/>
                <a:t>legislation</a:t>
              </a:r>
              <a:endParaRPr lang="en-US" sz="1600" dirty="0"/>
            </a:p>
          </p:txBody>
        </p:sp>
      </p:grpSp>
      <p:sp>
        <p:nvSpPr>
          <p:cNvPr id="55" name="Rectangle 54"/>
          <p:cNvSpPr/>
          <p:nvPr/>
        </p:nvSpPr>
        <p:spPr>
          <a:xfrm>
            <a:off x="3403718" y="5098752"/>
            <a:ext cx="5160704" cy="1134654"/>
          </a:xfrm>
          <a:prstGeom prst="rect">
            <a:avLst/>
          </a:prstGeom>
          <a:ln>
            <a:noFill/>
          </a:ln>
        </p:spPr>
        <p:style>
          <a:lnRef idx="2">
            <a:schemeClr val="accent1"/>
          </a:lnRef>
          <a:fillRef idx="1">
            <a:schemeClr val="lt1"/>
          </a:fillRef>
          <a:effectRef idx="0">
            <a:schemeClr val="accent1"/>
          </a:effectRef>
          <a:fontRef idx="minor">
            <a:schemeClr val="dk1"/>
          </a:fontRef>
        </p:style>
        <p:txBody>
          <a:bodyPr rtlCol="0" anchor="t"/>
          <a:lstStyle/>
          <a:p>
            <a:r>
              <a:rPr lang="en-US" b="1" dirty="0" smtClean="0"/>
              <a:t>Conflates actors</a:t>
            </a:r>
            <a:r>
              <a:rPr lang="en-US" dirty="0" smtClean="0"/>
              <a:t>: </a:t>
            </a:r>
          </a:p>
          <a:p>
            <a:r>
              <a:rPr lang="en-US" dirty="0" smtClean="0"/>
              <a:t>bill, president, and house.</a:t>
            </a:r>
          </a:p>
          <a:p>
            <a:endParaRPr lang="en-US" dirty="0" smtClean="0"/>
          </a:p>
          <a:p>
            <a:endParaRPr lang="en-US" dirty="0"/>
          </a:p>
        </p:txBody>
      </p:sp>
    </p:spTree>
    <p:extLst>
      <p:ext uri="{BB962C8B-B14F-4D97-AF65-F5344CB8AC3E}">
        <p14:creationId xmlns:p14="http://schemas.microsoft.com/office/powerpoint/2010/main" val="506316201"/>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9375"/>
            <a:ext cx="8229600" cy="990600"/>
          </a:xfrm>
        </p:spPr>
        <p:txBody>
          <a:bodyPr/>
          <a:lstStyle/>
          <a:p>
            <a:r>
              <a:rPr lang="en-US" dirty="0" smtClean="0"/>
              <a:t>Mixing Distinct Actors: Rel-grams</a:t>
            </a:r>
            <a:endParaRPr lang="en-US" dirty="0"/>
          </a:p>
        </p:txBody>
      </p:sp>
      <p:sp>
        <p:nvSpPr>
          <p:cNvPr id="5" name="Rectangle 4"/>
          <p:cNvSpPr/>
          <p:nvPr/>
        </p:nvSpPr>
        <p:spPr>
          <a:xfrm>
            <a:off x="2556290" y="5098752"/>
            <a:ext cx="4840064" cy="1437380"/>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r>
              <a:rPr lang="en-US" dirty="0" smtClean="0"/>
              <a:t>Open IE provides nice benefits over SVO:</a:t>
            </a:r>
          </a:p>
          <a:p>
            <a:r>
              <a:rPr lang="en-US" dirty="0" smtClean="0"/>
              <a:t>	</a:t>
            </a:r>
            <a:r>
              <a:rPr lang="en-US" dirty="0"/>
              <a:t>-  Able to distinguish distinct </a:t>
            </a:r>
            <a:r>
              <a:rPr lang="en-US" dirty="0" smtClean="0"/>
              <a:t>actors.</a:t>
            </a:r>
          </a:p>
          <a:p>
            <a:r>
              <a:rPr lang="en-US" dirty="0" smtClean="0"/>
              <a:t>	- Noun mediated relations captured.</a:t>
            </a:r>
          </a:p>
        </p:txBody>
      </p:sp>
      <p:sp>
        <p:nvSpPr>
          <p:cNvPr id="7" name="Slide Number Placeholder 6"/>
          <p:cNvSpPr>
            <a:spLocks noGrp="1"/>
          </p:cNvSpPr>
          <p:nvPr>
            <p:ph type="sldNum" sz="quarter" idx="12"/>
          </p:nvPr>
        </p:nvSpPr>
        <p:spPr/>
        <p:txBody>
          <a:bodyPr/>
          <a:lstStyle/>
          <a:p>
            <a:fld id="{37728A7F-3C0F-F649-A167-0CE17244EC1B}" type="slidenum">
              <a:rPr lang="en-US" smtClean="0"/>
              <a:t>36</a:t>
            </a:fld>
            <a:endParaRPr lang="en-US"/>
          </a:p>
        </p:txBody>
      </p:sp>
      <p:grpSp>
        <p:nvGrpSpPr>
          <p:cNvPr id="56" name="Group 55"/>
          <p:cNvGrpSpPr/>
          <p:nvPr/>
        </p:nvGrpSpPr>
        <p:grpSpPr>
          <a:xfrm>
            <a:off x="2234742" y="1489946"/>
            <a:ext cx="4840064" cy="3544506"/>
            <a:chOff x="4549892" y="1352188"/>
            <a:chExt cx="4840064" cy="3544506"/>
          </a:xfrm>
        </p:grpSpPr>
        <p:sp>
          <p:nvSpPr>
            <p:cNvPr id="15" name="TextBox 14"/>
            <p:cNvSpPr txBox="1"/>
            <p:nvPr/>
          </p:nvSpPr>
          <p:spPr>
            <a:xfrm>
              <a:off x="6181410" y="1480374"/>
              <a:ext cx="1438589" cy="3416320"/>
            </a:xfrm>
            <a:prstGeom prst="rect">
              <a:avLst/>
            </a:prstGeom>
            <a:noFill/>
          </p:spPr>
          <p:txBody>
            <a:bodyPr wrap="square" rtlCol="0">
              <a:spAutoFit/>
            </a:bodyPr>
            <a:lstStyle/>
            <a:p>
              <a:pPr algn="ctr"/>
              <a:r>
                <a:rPr lang="en-US" dirty="0" smtClean="0"/>
                <a:t>veto</a:t>
              </a:r>
            </a:p>
            <a:p>
              <a:pPr algn="ctr"/>
              <a:endParaRPr lang="en-US" dirty="0" smtClean="0"/>
            </a:p>
            <a:p>
              <a:pPr algn="ctr"/>
              <a:r>
                <a:rPr lang="en-US" dirty="0" smtClean="0"/>
                <a:t>sign by </a:t>
              </a:r>
            </a:p>
            <a:p>
              <a:pPr algn="ctr"/>
              <a:endParaRPr lang="en-US" dirty="0"/>
            </a:p>
            <a:p>
              <a:pPr algn="ctr"/>
              <a:r>
                <a:rPr lang="en-US" dirty="0" smtClean="0"/>
                <a:t>pass by</a:t>
              </a:r>
            </a:p>
            <a:p>
              <a:pPr algn="ctr"/>
              <a:endParaRPr lang="en-US" dirty="0"/>
            </a:p>
            <a:p>
              <a:pPr algn="ctr"/>
              <a:r>
                <a:rPr lang="en-US" dirty="0" smtClean="0"/>
                <a:t>sign into</a:t>
              </a:r>
            </a:p>
            <a:p>
              <a:pPr algn="ctr"/>
              <a:endParaRPr lang="en-US" dirty="0"/>
            </a:p>
            <a:p>
              <a:pPr algn="ctr"/>
              <a:r>
                <a:rPr lang="en-US" dirty="0" smtClean="0"/>
                <a:t>to sign</a:t>
              </a:r>
            </a:p>
            <a:p>
              <a:pPr algn="ctr"/>
              <a:endParaRPr lang="en-US" dirty="0" smtClean="0"/>
            </a:p>
            <a:p>
              <a:pPr algn="ctr"/>
              <a:r>
                <a:rPr lang="en-US" dirty="0" smtClean="0"/>
                <a:t>governor of</a:t>
              </a:r>
            </a:p>
            <a:p>
              <a:pPr algn="ctr"/>
              <a:endParaRPr lang="en-US" dirty="0"/>
            </a:p>
          </p:txBody>
        </p:sp>
        <p:sp>
          <p:nvSpPr>
            <p:cNvPr id="35" name="Rectangle 34"/>
            <p:cNvSpPr/>
            <p:nvPr/>
          </p:nvSpPr>
          <p:spPr>
            <a:xfrm>
              <a:off x="5734220" y="1439207"/>
              <a:ext cx="428686" cy="46222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t>A1</a:t>
              </a:r>
            </a:p>
          </p:txBody>
        </p:sp>
        <p:sp>
          <p:nvSpPr>
            <p:cNvPr id="36" name="Rectangle 35"/>
            <p:cNvSpPr/>
            <p:nvPr/>
          </p:nvSpPr>
          <p:spPr>
            <a:xfrm>
              <a:off x="7625972" y="1446742"/>
              <a:ext cx="448185" cy="457199"/>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200" dirty="0" smtClean="0"/>
                <a:t>A2</a:t>
              </a:r>
              <a:endParaRPr lang="en-US" sz="1200" dirty="0"/>
            </a:p>
          </p:txBody>
        </p:sp>
        <p:sp>
          <p:nvSpPr>
            <p:cNvPr id="37" name="Rectangle 36"/>
            <p:cNvSpPr/>
            <p:nvPr/>
          </p:nvSpPr>
          <p:spPr>
            <a:xfrm>
              <a:off x="5750297" y="1998070"/>
              <a:ext cx="428686" cy="462223"/>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200" dirty="0" smtClean="0"/>
                <a:t>A2</a:t>
              </a:r>
            </a:p>
          </p:txBody>
        </p:sp>
        <p:sp>
          <p:nvSpPr>
            <p:cNvPr id="40" name="Rectangle 39"/>
            <p:cNvSpPr/>
            <p:nvPr/>
          </p:nvSpPr>
          <p:spPr>
            <a:xfrm>
              <a:off x="7610882" y="2563875"/>
              <a:ext cx="448185" cy="457199"/>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200" dirty="0" smtClean="0"/>
                <a:t>A3</a:t>
              </a:r>
              <a:endParaRPr lang="en-US" sz="1200" dirty="0"/>
            </a:p>
          </p:txBody>
        </p:sp>
        <p:sp>
          <p:nvSpPr>
            <p:cNvPr id="41" name="Rectangle 40"/>
            <p:cNvSpPr/>
            <p:nvPr/>
          </p:nvSpPr>
          <p:spPr>
            <a:xfrm>
              <a:off x="5735207" y="3115203"/>
              <a:ext cx="428686" cy="46222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t>A1</a:t>
              </a:r>
            </a:p>
          </p:txBody>
        </p:sp>
        <p:sp>
          <p:nvSpPr>
            <p:cNvPr id="42" name="Rectangle 41"/>
            <p:cNvSpPr/>
            <p:nvPr/>
          </p:nvSpPr>
          <p:spPr>
            <a:xfrm>
              <a:off x="7610882" y="3122738"/>
              <a:ext cx="448185" cy="457199"/>
            </a:xfrm>
            <a:prstGeom prst="rect">
              <a:avLst/>
            </a:prstGeom>
            <a:solidFill>
              <a:schemeClr val="tx1">
                <a:lumMod val="25000"/>
                <a:lumOff val="75000"/>
              </a:schemeClr>
            </a:solidFill>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200" dirty="0" smtClean="0"/>
                <a:t>A4</a:t>
              </a:r>
              <a:endParaRPr lang="en-US" sz="1200" dirty="0"/>
            </a:p>
          </p:txBody>
        </p:sp>
        <p:sp>
          <p:nvSpPr>
            <p:cNvPr id="43" name="Rectangle 42"/>
            <p:cNvSpPr/>
            <p:nvPr/>
          </p:nvSpPr>
          <p:spPr>
            <a:xfrm>
              <a:off x="5735207" y="3662218"/>
              <a:ext cx="428686" cy="46222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t>A1</a:t>
              </a:r>
            </a:p>
          </p:txBody>
        </p:sp>
        <p:sp>
          <p:nvSpPr>
            <p:cNvPr id="44" name="Rectangle 43"/>
            <p:cNvSpPr/>
            <p:nvPr/>
          </p:nvSpPr>
          <p:spPr>
            <a:xfrm>
              <a:off x="7610882" y="3669753"/>
              <a:ext cx="448185" cy="457199"/>
            </a:xfrm>
            <a:prstGeom prst="rect">
              <a:avLst/>
            </a:prstGeom>
            <a:solidFill>
              <a:schemeClr val="accent6">
                <a:lumMod val="40000"/>
                <a:lumOff val="60000"/>
              </a:schemeClr>
            </a:solidFill>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200" dirty="0" smtClean="0"/>
                <a:t>A5</a:t>
              </a:r>
              <a:endParaRPr lang="en-US" sz="1200" dirty="0"/>
            </a:p>
          </p:txBody>
        </p:sp>
        <p:sp>
          <p:nvSpPr>
            <p:cNvPr id="45" name="Rectangle 44"/>
            <p:cNvSpPr/>
            <p:nvPr/>
          </p:nvSpPr>
          <p:spPr>
            <a:xfrm>
              <a:off x="5735207" y="4221081"/>
              <a:ext cx="428686" cy="46222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t>A1</a:t>
              </a:r>
            </a:p>
          </p:txBody>
        </p:sp>
        <p:sp>
          <p:nvSpPr>
            <p:cNvPr id="46" name="Rectangle 45"/>
            <p:cNvSpPr/>
            <p:nvPr/>
          </p:nvSpPr>
          <p:spPr>
            <a:xfrm>
              <a:off x="7610882" y="4228616"/>
              <a:ext cx="448185" cy="457199"/>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200" dirty="0" smtClean="0"/>
                <a:t>A6</a:t>
              </a:r>
              <a:endParaRPr lang="en-US" sz="1200" dirty="0"/>
            </a:p>
          </p:txBody>
        </p:sp>
        <p:sp>
          <p:nvSpPr>
            <p:cNvPr id="47" name="TextBox 46"/>
            <p:cNvSpPr txBox="1"/>
            <p:nvPr/>
          </p:nvSpPr>
          <p:spPr>
            <a:xfrm>
              <a:off x="4549892" y="1382442"/>
              <a:ext cx="1110782" cy="830997"/>
            </a:xfrm>
            <a:prstGeom prst="rect">
              <a:avLst/>
            </a:prstGeom>
            <a:noFill/>
          </p:spPr>
          <p:txBody>
            <a:bodyPr wrap="square" rtlCol="0">
              <a:spAutoFit/>
            </a:bodyPr>
            <a:lstStyle/>
            <a:p>
              <a:pPr algn="r"/>
              <a:r>
                <a:rPr lang="en-US" sz="1600" dirty="0" smtClean="0"/>
                <a:t>Carey</a:t>
              </a:r>
            </a:p>
            <a:p>
              <a:pPr algn="r"/>
              <a:r>
                <a:rPr lang="en-US" sz="1600" dirty="0" smtClean="0"/>
                <a:t>Anthony</a:t>
              </a:r>
            </a:p>
            <a:p>
              <a:pPr algn="r"/>
              <a:r>
                <a:rPr lang="en-US" sz="1600" dirty="0" smtClean="0"/>
                <a:t>Volpe</a:t>
              </a:r>
              <a:endParaRPr lang="en-US" sz="1600" dirty="0"/>
            </a:p>
          </p:txBody>
        </p:sp>
        <p:sp>
          <p:nvSpPr>
            <p:cNvPr id="48" name="Rectangle 47"/>
            <p:cNvSpPr/>
            <p:nvPr/>
          </p:nvSpPr>
          <p:spPr>
            <a:xfrm>
              <a:off x="7620000" y="1998070"/>
              <a:ext cx="428686" cy="46222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t>A1</a:t>
              </a:r>
            </a:p>
          </p:txBody>
        </p:sp>
        <p:sp>
          <p:nvSpPr>
            <p:cNvPr id="49" name="Rectangle 48"/>
            <p:cNvSpPr/>
            <p:nvPr/>
          </p:nvSpPr>
          <p:spPr>
            <a:xfrm>
              <a:off x="5734220" y="2547800"/>
              <a:ext cx="428686" cy="462223"/>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200" dirty="0" smtClean="0"/>
                <a:t>A2</a:t>
              </a:r>
            </a:p>
          </p:txBody>
        </p:sp>
        <p:sp>
          <p:nvSpPr>
            <p:cNvPr id="50" name="TextBox 49"/>
            <p:cNvSpPr txBox="1"/>
            <p:nvPr/>
          </p:nvSpPr>
          <p:spPr>
            <a:xfrm>
              <a:off x="8074157" y="2331693"/>
              <a:ext cx="1308092" cy="830997"/>
            </a:xfrm>
            <a:prstGeom prst="rect">
              <a:avLst/>
            </a:prstGeom>
            <a:noFill/>
          </p:spPr>
          <p:txBody>
            <a:bodyPr wrap="square" rtlCol="0">
              <a:spAutoFit/>
            </a:bodyPr>
            <a:lstStyle/>
            <a:p>
              <a:pPr algn="just"/>
              <a:r>
                <a:rPr lang="en-US" sz="1600" dirty="0" smtClean="0"/>
                <a:t>Sate senate</a:t>
              </a:r>
            </a:p>
            <a:p>
              <a:pPr algn="just"/>
              <a:r>
                <a:rPr lang="en-US" sz="1600" dirty="0" smtClean="0"/>
                <a:t>Senate</a:t>
              </a:r>
            </a:p>
            <a:p>
              <a:pPr algn="just"/>
              <a:r>
                <a:rPr lang="en-US" sz="1600" dirty="0"/>
                <a:t>H</a:t>
              </a:r>
              <a:r>
                <a:rPr lang="en-US" sz="1600" dirty="0" smtClean="0"/>
                <a:t>ouse</a:t>
              </a:r>
              <a:endParaRPr lang="en-US" sz="1600" dirty="0"/>
            </a:p>
          </p:txBody>
        </p:sp>
        <p:sp>
          <p:nvSpPr>
            <p:cNvPr id="51" name="TextBox 50"/>
            <p:cNvSpPr txBox="1"/>
            <p:nvPr/>
          </p:nvSpPr>
          <p:spPr>
            <a:xfrm>
              <a:off x="8049710" y="4061098"/>
              <a:ext cx="1308092" cy="830997"/>
            </a:xfrm>
            <a:prstGeom prst="rect">
              <a:avLst/>
            </a:prstGeom>
            <a:noFill/>
          </p:spPr>
          <p:txBody>
            <a:bodyPr wrap="square" rtlCol="0">
              <a:spAutoFit/>
            </a:bodyPr>
            <a:lstStyle/>
            <a:p>
              <a:pPr algn="just"/>
              <a:r>
                <a:rPr lang="en-US" sz="1600" dirty="0" smtClean="0"/>
                <a:t>Mass.</a:t>
              </a:r>
            </a:p>
            <a:p>
              <a:pPr algn="just"/>
              <a:r>
                <a:rPr lang="en-US" sz="1600" dirty="0" smtClean="0"/>
                <a:t>state</a:t>
              </a:r>
            </a:p>
            <a:p>
              <a:pPr algn="just"/>
              <a:r>
                <a:rPr lang="en-US" sz="1600" dirty="0" smtClean="0"/>
                <a:t>S. Carolina</a:t>
              </a:r>
              <a:endParaRPr lang="en-US" sz="1600" dirty="0"/>
            </a:p>
          </p:txBody>
        </p:sp>
        <p:sp>
          <p:nvSpPr>
            <p:cNvPr id="52" name="TextBox 51"/>
            <p:cNvSpPr txBox="1"/>
            <p:nvPr/>
          </p:nvSpPr>
          <p:spPr>
            <a:xfrm>
              <a:off x="8081864" y="1352188"/>
              <a:ext cx="1308092" cy="830997"/>
            </a:xfrm>
            <a:prstGeom prst="rect">
              <a:avLst/>
            </a:prstGeom>
            <a:noFill/>
          </p:spPr>
          <p:txBody>
            <a:bodyPr wrap="square" rtlCol="0">
              <a:spAutoFit/>
            </a:bodyPr>
            <a:lstStyle/>
            <a:p>
              <a:pPr algn="just"/>
              <a:r>
                <a:rPr lang="en-US" sz="1600" dirty="0" smtClean="0"/>
                <a:t>legislation</a:t>
              </a:r>
            </a:p>
            <a:p>
              <a:pPr algn="just"/>
              <a:r>
                <a:rPr lang="en-US" sz="1600" dirty="0" smtClean="0"/>
                <a:t>bill</a:t>
              </a:r>
            </a:p>
            <a:p>
              <a:pPr algn="just"/>
              <a:r>
                <a:rPr lang="en-US" sz="1600" dirty="0" smtClean="0"/>
                <a:t>law</a:t>
              </a:r>
              <a:endParaRPr lang="en-US" sz="1600" dirty="0"/>
            </a:p>
          </p:txBody>
        </p:sp>
        <p:sp>
          <p:nvSpPr>
            <p:cNvPr id="53" name="TextBox 52"/>
            <p:cNvSpPr txBox="1"/>
            <p:nvPr/>
          </p:nvSpPr>
          <p:spPr>
            <a:xfrm>
              <a:off x="8081864" y="3115202"/>
              <a:ext cx="1308092" cy="830997"/>
            </a:xfrm>
            <a:prstGeom prst="rect">
              <a:avLst/>
            </a:prstGeom>
            <a:noFill/>
          </p:spPr>
          <p:txBody>
            <a:bodyPr wrap="square" rtlCol="0">
              <a:spAutoFit/>
            </a:bodyPr>
            <a:lstStyle/>
            <a:p>
              <a:pPr algn="just"/>
              <a:r>
                <a:rPr lang="en-US" sz="1600" dirty="0" smtClean="0"/>
                <a:t>law</a:t>
              </a:r>
            </a:p>
            <a:p>
              <a:pPr algn="just"/>
              <a:endParaRPr lang="en-US" sz="1600" dirty="0"/>
            </a:p>
            <a:p>
              <a:pPr algn="just"/>
              <a:r>
                <a:rPr lang="en-US" sz="1600" dirty="0" smtClean="0"/>
                <a:t>bill</a:t>
              </a:r>
              <a:endParaRPr lang="en-US" sz="1600" dirty="0"/>
            </a:p>
          </p:txBody>
        </p:sp>
      </p:grpSp>
    </p:spTree>
    <p:extLst>
      <p:ext uri="{BB962C8B-B14F-4D97-AF65-F5344CB8AC3E}">
        <p14:creationId xmlns:p14="http://schemas.microsoft.com/office/powerpoint/2010/main" val="359657819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4" name="Content Placeholder 2"/>
          <p:cNvSpPr>
            <a:spLocks noGrp="1"/>
          </p:cNvSpPr>
          <p:nvPr>
            <p:ph idx="1"/>
          </p:nvPr>
        </p:nvSpPr>
        <p:spPr/>
        <p:txBody>
          <a:bodyPr>
            <a:normAutofit/>
          </a:bodyPr>
          <a:lstStyle/>
          <a:p>
            <a:r>
              <a:rPr lang="en-US" sz="2000" dirty="0" smtClean="0"/>
              <a:t>Open IE based co-occurrence model to extract knowledge about events.</a:t>
            </a:r>
          </a:p>
          <a:p>
            <a:endParaRPr lang="en-US" sz="2000" dirty="0" smtClean="0"/>
          </a:p>
          <a:p>
            <a:r>
              <a:rPr lang="en-US" sz="2000" dirty="0" smtClean="0"/>
              <a:t>Towards script like knowledge</a:t>
            </a:r>
          </a:p>
          <a:p>
            <a:pPr lvl="1"/>
            <a:r>
              <a:rPr lang="en-US" dirty="0" smtClean="0"/>
              <a:t>Causality </a:t>
            </a:r>
          </a:p>
          <a:p>
            <a:pPr lvl="1"/>
            <a:r>
              <a:rPr lang="en-US" dirty="0" smtClean="0"/>
              <a:t>Temporal ordering</a:t>
            </a:r>
            <a:endParaRPr lang="en-US" dirty="0"/>
          </a:p>
          <a:p>
            <a:endParaRPr lang="en-US" sz="2000" dirty="0" smtClean="0"/>
          </a:p>
          <a:p>
            <a:r>
              <a:rPr lang="en-US" sz="2000" dirty="0" smtClean="0"/>
              <a:t>Applications</a:t>
            </a:r>
          </a:p>
          <a:p>
            <a:pPr lvl="1"/>
            <a:r>
              <a:rPr lang="en-US" dirty="0" smtClean="0"/>
              <a:t>Building </a:t>
            </a:r>
            <a:r>
              <a:rPr lang="en-US" dirty="0"/>
              <a:t>extractors for Open event schemas.</a:t>
            </a:r>
          </a:p>
          <a:p>
            <a:pPr lvl="1"/>
            <a:r>
              <a:rPr lang="en-US" dirty="0" smtClean="0"/>
              <a:t>Co-reference</a:t>
            </a:r>
          </a:p>
          <a:p>
            <a:pPr lvl="1"/>
            <a:r>
              <a:rPr lang="en-US" dirty="0" smtClean="0"/>
              <a:t>Single-document summarization</a:t>
            </a:r>
            <a:endParaRPr lang="en-US" dirty="0"/>
          </a:p>
          <a:p>
            <a:endParaRPr lang="en-US" sz="2000" dirty="0" smtClean="0"/>
          </a:p>
        </p:txBody>
      </p:sp>
      <p:sp>
        <p:nvSpPr>
          <p:cNvPr id="6" name="TextBox 5"/>
          <p:cNvSpPr txBox="1"/>
          <p:nvPr/>
        </p:nvSpPr>
        <p:spPr>
          <a:xfrm>
            <a:off x="1469571" y="4934859"/>
            <a:ext cx="6640286" cy="1754327"/>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endParaRPr lang="en-US" dirty="0"/>
          </a:p>
          <a:p>
            <a:r>
              <a:rPr lang="en-US" dirty="0" smtClean="0"/>
              <a:t>Bootstrapping from high-precision models of phenomena</a:t>
            </a:r>
          </a:p>
          <a:p>
            <a:endParaRPr lang="en-US" dirty="0"/>
          </a:p>
          <a:p>
            <a:r>
              <a:rPr lang="en-US" dirty="0" smtClean="0"/>
              <a:t>-- Schema relations as a starting point for building extractors.</a:t>
            </a:r>
          </a:p>
          <a:p>
            <a:r>
              <a:rPr lang="en-US" dirty="0" smtClean="0"/>
              <a:t>-- Explicit causal and temporal links to detect implicit links</a:t>
            </a:r>
          </a:p>
          <a:p>
            <a:endParaRPr lang="en-US" dirty="0" smtClean="0"/>
          </a:p>
        </p:txBody>
      </p:sp>
    </p:spTree>
    <p:extLst>
      <p:ext uri="{BB962C8B-B14F-4D97-AF65-F5344CB8AC3E}">
        <p14:creationId xmlns:p14="http://schemas.microsoft.com/office/powerpoint/2010/main" val="10884429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Topic Pages</a:t>
            </a:r>
            <a:endParaRPr lang="en-US" dirty="0"/>
          </a:p>
        </p:txBody>
      </p:sp>
      <p:sp>
        <p:nvSpPr>
          <p:cNvPr id="5" name="Subtitle 4"/>
          <p:cNvSpPr>
            <a:spLocks noGrp="1"/>
          </p:cNvSpPr>
          <p:nvPr>
            <p:ph type="subTitle" idx="1"/>
          </p:nvPr>
        </p:nvSpPr>
        <p:spPr/>
        <p:txBody>
          <a:bodyPr/>
          <a:lstStyle/>
          <a:p>
            <a:r>
              <a:rPr lang="en-US" dirty="0" smtClean="0"/>
              <a:t>[CIKM 2009], [ICSC 2010]</a:t>
            </a:r>
          </a:p>
          <a:p>
            <a:endParaRPr lang="en-US" dirty="0"/>
          </a:p>
        </p:txBody>
      </p:sp>
      <p:pic>
        <p:nvPicPr>
          <p:cNvPr id="6" name="Picture 5"/>
          <p:cNvPicPr>
            <a:picLocks noChangeAspect="1"/>
          </p:cNvPicPr>
          <p:nvPr/>
        </p:nvPicPr>
        <p:blipFill>
          <a:blip r:embed="rId2"/>
          <a:stretch>
            <a:fillRect/>
          </a:stretch>
        </p:blipFill>
        <p:spPr>
          <a:xfrm>
            <a:off x="685800" y="4385243"/>
            <a:ext cx="952500" cy="952500"/>
          </a:xfrm>
          <a:prstGeom prst="rect">
            <a:avLst/>
          </a:prstGeom>
        </p:spPr>
      </p:pic>
      <p:sp>
        <p:nvSpPr>
          <p:cNvPr id="7" name="TextBox 6"/>
          <p:cNvSpPr txBox="1"/>
          <p:nvPr/>
        </p:nvSpPr>
        <p:spPr>
          <a:xfrm>
            <a:off x="685800" y="5392417"/>
            <a:ext cx="3323473" cy="646331"/>
          </a:xfrm>
          <a:prstGeom prst="rect">
            <a:avLst/>
          </a:prstGeom>
          <a:noFill/>
        </p:spPr>
        <p:txBody>
          <a:bodyPr wrap="square" rtlCol="0">
            <a:spAutoFit/>
          </a:bodyPr>
          <a:lstStyle/>
          <a:p>
            <a:r>
              <a:rPr lang="en-US" dirty="0" err="1" smtClean="0"/>
              <a:t>Silviu</a:t>
            </a:r>
            <a:r>
              <a:rPr lang="en-US" dirty="0" smtClean="0"/>
              <a:t> </a:t>
            </a:r>
            <a:r>
              <a:rPr lang="en-US" dirty="0" err="1" smtClean="0"/>
              <a:t>Cucerzan</a:t>
            </a:r>
            <a:endParaRPr lang="en-US" dirty="0" smtClean="0"/>
          </a:p>
          <a:p>
            <a:r>
              <a:rPr lang="en-US" dirty="0" smtClean="0"/>
              <a:t>Microsoft Research</a:t>
            </a:r>
          </a:p>
        </p:txBody>
      </p:sp>
    </p:spTree>
    <p:extLst>
      <p:ext uri="{BB962C8B-B14F-4D97-AF65-F5344CB8AC3E}">
        <p14:creationId xmlns:p14="http://schemas.microsoft.com/office/powerpoint/2010/main" val="47506595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Topic Pages</a:t>
            </a:r>
            <a:endParaRPr lang="en-US" dirty="0"/>
          </a:p>
        </p:txBody>
      </p:sp>
      <p:sp>
        <p:nvSpPr>
          <p:cNvPr id="3" name="Content Placeholder 2"/>
          <p:cNvSpPr>
            <a:spLocks noGrp="1"/>
          </p:cNvSpPr>
          <p:nvPr>
            <p:ph idx="1"/>
          </p:nvPr>
        </p:nvSpPr>
        <p:spPr/>
        <p:txBody>
          <a:bodyPr/>
          <a:lstStyle/>
          <a:p>
            <a:r>
              <a:rPr lang="en-US" dirty="0" smtClean="0"/>
              <a:t>Provide salient information on a topic.</a:t>
            </a:r>
          </a:p>
          <a:p>
            <a:pPr lvl="1"/>
            <a:endParaRPr lang="en-US" dirty="0" smtClean="0"/>
          </a:p>
          <a:p>
            <a:pPr lvl="1"/>
            <a:r>
              <a:rPr lang="en-US" dirty="0" smtClean="0"/>
              <a:t>Retrieval</a:t>
            </a:r>
          </a:p>
          <a:p>
            <a:pPr lvl="1"/>
            <a:r>
              <a:rPr lang="en-US" dirty="0" smtClean="0"/>
              <a:t>Aspect model – A model of what is salient for an entity</a:t>
            </a:r>
          </a:p>
          <a:p>
            <a:pPr lvl="1"/>
            <a:r>
              <a:rPr lang="en-US" dirty="0" smtClean="0"/>
              <a:t>Coherent organization</a:t>
            </a:r>
            <a:br>
              <a:rPr lang="en-US" dirty="0" smtClean="0"/>
            </a:br>
            <a:endParaRPr lang="en-US" dirty="0" smtClean="0"/>
          </a:p>
          <a:p>
            <a:pPr marL="274320" lvl="1" indent="0">
              <a:buNone/>
            </a:pPr>
            <a:endParaRPr lang="en-US" dirty="0"/>
          </a:p>
          <a:p>
            <a:pPr lvl="1"/>
            <a:endParaRPr lang="en-US" dirty="0"/>
          </a:p>
        </p:txBody>
      </p:sp>
    </p:spTree>
    <p:extLst>
      <p:ext uri="{BB962C8B-B14F-4D97-AF65-F5344CB8AC3E}">
        <p14:creationId xmlns:p14="http://schemas.microsoft.com/office/powerpoint/2010/main" val="19076997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Information Extraction</a:t>
            </a:r>
            <a:endParaRPr lang="en-US" dirty="0"/>
          </a:p>
        </p:txBody>
      </p:sp>
      <p:grpSp>
        <p:nvGrpSpPr>
          <p:cNvPr id="22" name="Group 21"/>
          <p:cNvGrpSpPr/>
          <p:nvPr/>
        </p:nvGrpSpPr>
        <p:grpSpPr>
          <a:xfrm>
            <a:off x="2244506" y="2016976"/>
            <a:ext cx="982016" cy="1078304"/>
            <a:chOff x="5352394" y="2512213"/>
            <a:chExt cx="2716352" cy="2339258"/>
          </a:xfrm>
        </p:grpSpPr>
        <p:pic>
          <p:nvPicPr>
            <p:cNvPr id="24" name="Picture 23"/>
            <p:cNvPicPr>
              <a:picLocks noChangeAspect="1"/>
            </p:cNvPicPr>
            <p:nvPr/>
          </p:nvPicPr>
          <p:blipFill>
            <a:blip r:embed="rId3"/>
            <a:stretch>
              <a:fillRect/>
            </a:stretch>
          </p:blipFill>
          <p:spPr>
            <a:xfrm>
              <a:off x="5352394" y="2512213"/>
              <a:ext cx="1893897" cy="1407092"/>
            </a:xfrm>
            <a:prstGeom prst="rect">
              <a:avLst/>
            </a:prstGeom>
            <a:noFill/>
            <a:ln>
              <a:solidFill>
                <a:srgbClr val="3366FF"/>
              </a:solidFill>
            </a:ln>
          </p:spPr>
        </p:pic>
        <p:pic>
          <p:nvPicPr>
            <p:cNvPr id="25" name="Picture 24"/>
            <p:cNvPicPr>
              <a:picLocks noChangeAspect="1"/>
            </p:cNvPicPr>
            <p:nvPr/>
          </p:nvPicPr>
          <p:blipFill>
            <a:blip r:embed="rId4"/>
            <a:stretch>
              <a:fillRect/>
            </a:stretch>
          </p:blipFill>
          <p:spPr>
            <a:xfrm>
              <a:off x="5618003" y="2791988"/>
              <a:ext cx="1901371" cy="1572740"/>
            </a:xfrm>
            <a:prstGeom prst="rect">
              <a:avLst/>
            </a:prstGeom>
            <a:ln>
              <a:solidFill>
                <a:srgbClr val="3366FF"/>
              </a:solidFill>
            </a:ln>
          </p:spPr>
        </p:pic>
        <p:pic>
          <p:nvPicPr>
            <p:cNvPr id="26" name="Picture 25"/>
            <p:cNvPicPr>
              <a:picLocks noChangeAspect="1"/>
            </p:cNvPicPr>
            <p:nvPr/>
          </p:nvPicPr>
          <p:blipFill>
            <a:blip r:embed="rId4"/>
            <a:stretch>
              <a:fillRect/>
            </a:stretch>
          </p:blipFill>
          <p:spPr>
            <a:xfrm>
              <a:off x="5895697" y="3083126"/>
              <a:ext cx="1901371" cy="1572740"/>
            </a:xfrm>
            <a:prstGeom prst="rect">
              <a:avLst/>
            </a:prstGeom>
            <a:ln>
              <a:solidFill>
                <a:srgbClr val="3366FF"/>
              </a:solidFill>
            </a:ln>
          </p:spPr>
        </p:pic>
        <p:pic>
          <p:nvPicPr>
            <p:cNvPr id="27" name="Picture 26"/>
            <p:cNvPicPr>
              <a:picLocks noChangeAspect="1"/>
            </p:cNvPicPr>
            <p:nvPr/>
          </p:nvPicPr>
          <p:blipFill>
            <a:blip r:embed="rId3"/>
            <a:stretch>
              <a:fillRect/>
            </a:stretch>
          </p:blipFill>
          <p:spPr>
            <a:xfrm>
              <a:off x="6174849" y="3444379"/>
              <a:ext cx="1893897" cy="1407092"/>
            </a:xfrm>
            <a:prstGeom prst="rect">
              <a:avLst/>
            </a:prstGeom>
            <a:noFill/>
            <a:ln>
              <a:solidFill>
                <a:srgbClr val="3366FF"/>
              </a:solidFill>
            </a:ln>
          </p:spPr>
        </p:pic>
      </p:grpSp>
      <p:cxnSp>
        <p:nvCxnSpPr>
          <p:cNvPr id="28" name="Straight Arrow Connector 27"/>
          <p:cNvCxnSpPr/>
          <p:nvPr/>
        </p:nvCxnSpPr>
        <p:spPr>
          <a:xfrm>
            <a:off x="3380911" y="2665589"/>
            <a:ext cx="378056" cy="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graphicFrame>
        <p:nvGraphicFramePr>
          <p:cNvPr id="29" name="Table 28"/>
          <p:cNvGraphicFramePr>
            <a:graphicFrameLocks noGrp="1"/>
          </p:cNvGraphicFramePr>
          <p:nvPr>
            <p:extLst>
              <p:ext uri="{D42A27DB-BD31-4B8C-83A1-F6EECF244321}">
                <p14:modId xmlns:p14="http://schemas.microsoft.com/office/powerpoint/2010/main" val="403280883"/>
              </p:ext>
            </p:extLst>
          </p:nvPr>
        </p:nvGraphicFramePr>
        <p:xfrm>
          <a:off x="5600518" y="2145941"/>
          <a:ext cx="1323468" cy="1066800"/>
        </p:xfrm>
        <a:graphic>
          <a:graphicData uri="http://schemas.openxmlformats.org/drawingml/2006/table">
            <a:tbl>
              <a:tblPr firstRow="1" bandRow="1">
                <a:tableStyleId>{F5AB1C69-6EDB-4FF4-983F-18BD219EF322}</a:tableStyleId>
              </a:tblPr>
              <a:tblGrid>
                <a:gridCol w="441156"/>
                <a:gridCol w="441156"/>
                <a:gridCol w="441156"/>
              </a:tblGrid>
              <a:tr h="144994">
                <a:tc>
                  <a:txBody>
                    <a:bodyPr/>
                    <a:lstStyle/>
                    <a:p>
                      <a:endParaRPr lang="en-US" sz="800" dirty="0"/>
                    </a:p>
                  </a:txBody>
                  <a:tcPr/>
                </a:tc>
                <a:tc>
                  <a:txBody>
                    <a:bodyPr/>
                    <a:lstStyle/>
                    <a:p>
                      <a:endParaRPr lang="en-US" sz="800" dirty="0"/>
                    </a:p>
                  </a:txBody>
                  <a:tcPr/>
                </a:tc>
                <a:tc>
                  <a:txBody>
                    <a:bodyPr/>
                    <a:lstStyle/>
                    <a:p>
                      <a:endParaRPr lang="en-US" sz="800" dirty="0"/>
                    </a:p>
                  </a:txBody>
                  <a:tcPr/>
                </a:tc>
              </a:tr>
              <a:tr h="144994">
                <a:tc>
                  <a:txBody>
                    <a:bodyPr/>
                    <a:lstStyle/>
                    <a:p>
                      <a:endParaRPr lang="en-US" sz="800"/>
                    </a:p>
                  </a:txBody>
                  <a:tcPr/>
                </a:tc>
                <a:tc>
                  <a:txBody>
                    <a:bodyPr/>
                    <a:lstStyle/>
                    <a:p>
                      <a:endParaRPr lang="en-US" sz="800"/>
                    </a:p>
                  </a:txBody>
                  <a:tcPr/>
                </a:tc>
                <a:tc>
                  <a:txBody>
                    <a:bodyPr/>
                    <a:lstStyle/>
                    <a:p>
                      <a:endParaRPr lang="en-US" sz="800"/>
                    </a:p>
                  </a:txBody>
                  <a:tcPr/>
                </a:tc>
              </a:tr>
              <a:tr h="144994">
                <a:tc>
                  <a:txBody>
                    <a:bodyPr/>
                    <a:lstStyle/>
                    <a:p>
                      <a:endParaRPr lang="en-US" sz="800" dirty="0"/>
                    </a:p>
                  </a:txBody>
                  <a:tcPr/>
                </a:tc>
                <a:tc>
                  <a:txBody>
                    <a:bodyPr/>
                    <a:lstStyle/>
                    <a:p>
                      <a:endParaRPr lang="en-US" sz="800" dirty="0"/>
                    </a:p>
                  </a:txBody>
                  <a:tcPr/>
                </a:tc>
                <a:tc>
                  <a:txBody>
                    <a:bodyPr/>
                    <a:lstStyle/>
                    <a:p>
                      <a:endParaRPr lang="en-US" sz="800"/>
                    </a:p>
                  </a:txBody>
                  <a:tcPr/>
                </a:tc>
              </a:tr>
              <a:tr h="144994">
                <a:tc>
                  <a:txBody>
                    <a:bodyPr/>
                    <a:lstStyle/>
                    <a:p>
                      <a:endParaRPr lang="en-US" sz="800"/>
                    </a:p>
                  </a:txBody>
                  <a:tcPr/>
                </a:tc>
                <a:tc>
                  <a:txBody>
                    <a:bodyPr/>
                    <a:lstStyle/>
                    <a:p>
                      <a:endParaRPr lang="en-US" sz="800" dirty="0"/>
                    </a:p>
                  </a:txBody>
                  <a:tcPr/>
                </a:tc>
                <a:tc>
                  <a:txBody>
                    <a:bodyPr/>
                    <a:lstStyle/>
                    <a:p>
                      <a:endParaRPr lang="en-US" sz="800"/>
                    </a:p>
                  </a:txBody>
                  <a:tcPr/>
                </a:tc>
              </a:tr>
              <a:tr h="144994">
                <a:tc>
                  <a:txBody>
                    <a:bodyPr/>
                    <a:lstStyle/>
                    <a:p>
                      <a:endParaRPr lang="en-US" sz="800"/>
                    </a:p>
                  </a:txBody>
                  <a:tcPr/>
                </a:tc>
                <a:tc>
                  <a:txBody>
                    <a:bodyPr/>
                    <a:lstStyle/>
                    <a:p>
                      <a:endParaRPr lang="en-US" sz="800" dirty="0"/>
                    </a:p>
                  </a:txBody>
                  <a:tcPr/>
                </a:tc>
                <a:tc>
                  <a:txBody>
                    <a:bodyPr/>
                    <a:lstStyle/>
                    <a:p>
                      <a:endParaRPr lang="en-US" sz="800" dirty="0"/>
                    </a:p>
                  </a:txBody>
                  <a:tcPr/>
                </a:tc>
              </a:tr>
            </a:tbl>
          </a:graphicData>
        </a:graphic>
      </p:graphicFrame>
      <p:sp>
        <p:nvSpPr>
          <p:cNvPr id="30" name="Predefined Process 29"/>
          <p:cNvSpPr/>
          <p:nvPr/>
        </p:nvSpPr>
        <p:spPr>
          <a:xfrm>
            <a:off x="3842053" y="2434627"/>
            <a:ext cx="1188723" cy="461923"/>
          </a:xfrm>
          <a:prstGeom prst="flowChartPredefinedProcess">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00" dirty="0" smtClean="0"/>
              <a:t>Extractor</a:t>
            </a:r>
          </a:p>
        </p:txBody>
      </p:sp>
      <p:cxnSp>
        <p:nvCxnSpPr>
          <p:cNvPr id="31" name="Straight Arrow Connector 30"/>
          <p:cNvCxnSpPr/>
          <p:nvPr/>
        </p:nvCxnSpPr>
        <p:spPr>
          <a:xfrm>
            <a:off x="5135700" y="2665589"/>
            <a:ext cx="378056" cy="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32" name="TextBox 31"/>
          <p:cNvSpPr txBox="1"/>
          <p:nvPr/>
        </p:nvSpPr>
        <p:spPr>
          <a:xfrm>
            <a:off x="1698457" y="3873569"/>
            <a:ext cx="6149647" cy="369332"/>
          </a:xfrm>
          <a:prstGeom prst="rect">
            <a:avLst/>
          </a:prstGeom>
          <a:noFill/>
        </p:spPr>
        <p:txBody>
          <a:bodyPr wrap="square" rtlCol="0">
            <a:spAutoFit/>
          </a:bodyPr>
          <a:lstStyle/>
          <a:p>
            <a:pPr algn="ctr"/>
            <a:r>
              <a:rPr lang="en-US" dirty="0"/>
              <a:t>	</a:t>
            </a:r>
            <a:r>
              <a:rPr lang="en-US" b="1" dirty="0">
                <a:solidFill>
                  <a:srgbClr val="FF0000"/>
                </a:solidFill>
              </a:rPr>
              <a:t>Salient</a:t>
            </a:r>
            <a:r>
              <a:rPr lang="en-US" dirty="0"/>
              <a:t> information in a structured format.</a:t>
            </a:r>
          </a:p>
        </p:txBody>
      </p:sp>
      <p:sp>
        <p:nvSpPr>
          <p:cNvPr id="3" name="Rectangle 2"/>
          <p:cNvSpPr/>
          <p:nvPr/>
        </p:nvSpPr>
        <p:spPr>
          <a:xfrm>
            <a:off x="3096060" y="4427567"/>
            <a:ext cx="3354441" cy="369332"/>
          </a:xfrm>
          <a:prstGeom prst="rect">
            <a:avLst/>
          </a:prstGeom>
          <a:solidFill>
            <a:schemeClr val="bg2">
              <a:lumMod val="75000"/>
            </a:schemeClr>
          </a:solidFill>
        </p:spPr>
        <p:txBody>
          <a:bodyPr wrap="none">
            <a:spAutoFit/>
          </a:bodyPr>
          <a:lstStyle/>
          <a:p>
            <a:pPr algn="ctr"/>
            <a:r>
              <a:rPr lang="en-US" dirty="0" smtClean="0"/>
              <a:t>Need knowledge </a:t>
            </a:r>
            <a:r>
              <a:rPr lang="en-US" dirty="0"/>
              <a:t>about </a:t>
            </a:r>
            <a:r>
              <a:rPr lang="en-US" dirty="0" smtClean="0"/>
              <a:t>events!</a:t>
            </a:r>
            <a:endParaRPr lang="en-US" dirty="0"/>
          </a:p>
        </p:txBody>
      </p:sp>
    </p:spTree>
    <p:extLst>
      <p:ext uri="{BB962C8B-B14F-4D97-AF65-F5344CB8AC3E}">
        <p14:creationId xmlns:p14="http://schemas.microsoft.com/office/powerpoint/2010/main" val="289352540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1"/>
          <p:cNvSpPr txBox="1">
            <a:spLocks/>
          </p:cNvSpPr>
          <p:nvPr/>
        </p:nvSpPr>
        <p:spPr>
          <a:xfrm>
            <a:off x="339071" y="16520"/>
            <a:ext cx="8505911" cy="990600"/>
          </a:xfrm>
          <a:prstGeom prst="rect">
            <a:avLst/>
          </a:prstGeom>
        </p:spPr>
        <p:txBody>
          <a:bodyPr>
            <a:normAutofit/>
          </a:bodyPr>
          <a:lstStyle>
            <a:lvl1pPr algn="l" defTabSz="914400" rtl="0" eaLnBrk="1" latinLnBrk="0" hangingPunct="1">
              <a:spcBef>
                <a:spcPct val="0"/>
              </a:spcBef>
              <a:buNone/>
              <a:defRPr sz="4000" kern="1200" spc="-100" baseline="0">
                <a:solidFill>
                  <a:schemeClr val="tx1">
                    <a:lumMod val="50000"/>
                    <a:lumOff val="50000"/>
                  </a:schemeClr>
                </a:solidFill>
                <a:latin typeface="+mj-lt"/>
                <a:ea typeface="+mj-ea"/>
                <a:cs typeface="+mj-cs"/>
              </a:defRPr>
            </a:lvl1pPr>
          </a:lstStyle>
          <a:p>
            <a:endParaRPr lang="en-US" sz="2200" dirty="0"/>
          </a:p>
        </p:txBody>
      </p:sp>
      <p:grpSp>
        <p:nvGrpSpPr>
          <p:cNvPr id="27" name="Group 26"/>
          <p:cNvGrpSpPr/>
          <p:nvPr/>
        </p:nvGrpSpPr>
        <p:grpSpPr>
          <a:xfrm>
            <a:off x="5360534" y="2063799"/>
            <a:ext cx="1877446" cy="1606707"/>
            <a:chOff x="1165516" y="3944993"/>
            <a:chExt cx="3164603" cy="2418441"/>
          </a:xfrm>
        </p:grpSpPr>
        <p:pic>
          <p:nvPicPr>
            <p:cNvPr id="24" name="Picture 23"/>
            <p:cNvPicPr>
              <a:picLocks noChangeAspect="1"/>
            </p:cNvPicPr>
            <p:nvPr/>
          </p:nvPicPr>
          <p:blipFill>
            <a:blip r:embed="rId3"/>
            <a:stretch>
              <a:fillRect/>
            </a:stretch>
          </p:blipFill>
          <p:spPr>
            <a:xfrm>
              <a:off x="1165516" y="3944993"/>
              <a:ext cx="3164603" cy="2418441"/>
            </a:xfrm>
            <a:prstGeom prst="rect">
              <a:avLst/>
            </a:prstGeom>
          </p:spPr>
        </p:pic>
        <p:pic>
          <p:nvPicPr>
            <p:cNvPr id="23" name="Picture 22"/>
            <p:cNvPicPr>
              <a:picLocks noChangeAspect="1"/>
            </p:cNvPicPr>
            <p:nvPr/>
          </p:nvPicPr>
          <p:blipFill>
            <a:blip r:embed="rId4"/>
            <a:stretch>
              <a:fillRect/>
            </a:stretch>
          </p:blipFill>
          <p:spPr>
            <a:xfrm>
              <a:off x="3042962" y="5403505"/>
              <a:ext cx="582310" cy="388761"/>
            </a:xfrm>
            <a:prstGeom prst="rect">
              <a:avLst/>
            </a:prstGeom>
          </p:spPr>
        </p:pic>
      </p:grpSp>
      <p:grpSp>
        <p:nvGrpSpPr>
          <p:cNvPr id="36" name="Group 35"/>
          <p:cNvGrpSpPr/>
          <p:nvPr/>
        </p:nvGrpSpPr>
        <p:grpSpPr>
          <a:xfrm>
            <a:off x="1848619" y="1883271"/>
            <a:ext cx="2283361" cy="1787235"/>
            <a:chOff x="5300179" y="2664089"/>
            <a:chExt cx="2283361" cy="1787235"/>
          </a:xfrm>
        </p:grpSpPr>
        <p:pic>
          <p:nvPicPr>
            <p:cNvPr id="26" name="Picture 25"/>
            <p:cNvPicPr>
              <a:picLocks noChangeAspect="1"/>
            </p:cNvPicPr>
            <p:nvPr/>
          </p:nvPicPr>
          <p:blipFill>
            <a:blip r:embed="rId5"/>
            <a:stretch>
              <a:fillRect/>
            </a:stretch>
          </p:blipFill>
          <p:spPr>
            <a:xfrm>
              <a:off x="5300179" y="3229991"/>
              <a:ext cx="2283361" cy="1221333"/>
            </a:xfrm>
            <a:prstGeom prst="rect">
              <a:avLst/>
            </a:prstGeom>
          </p:spPr>
        </p:pic>
        <p:sp>
          <p:nvSpPr>
            <p:cNvPr id="33" name="TextBox 32"/>
            <p:cNvSpPr txBox="1"/>
            <p:nvPr/>
          </p:nvSpPr>
          <p:spPr>
            <a:xfrm>
              <a:off x="5300179" y="2664089"/>
              <a:ext cx="2283361" cy="461665"/>
            </a:xfrm>
            <a:prstGeom prst="rect">
              <a:avLst/>
            </a:prstGeom>
            <a:noFill/>
          </p:spPr>
          <p:txBody>
            <a:bodyPr wrap="square" rtlCol="0">
              <a:spAutoFit/>
            </a:bodyPr>
            <a:lstStyle/>
            <a:p>
              <a:r>
                <a:rPr lang="en-US" sz="2400" b="1" dirty="0" smtClean="0">
                  <a:solidFill>
                    <a:srgbClr val="800000"/>
                  </a:solidFill>
                </a:rPr>
                <a:t>Project Aristo</a:t>
              </a:r>
              <a:endParaRPr lang="en-US" sz="2400" b="1" dirty="0">
                <a:solidFill>
                  <a:srgbClr val="800000"/>
                </a:solidFill>
              </a:endParaRPr>
            </a:p>
          </p:txBody>
        </p:sp>
      </p:grpSp>
      <p:sp>
        <p:nvSpPr>
          <p:cNvPr id="38" name="TextBox 37"/>
          <p:cNvSpPr txBox="1"/>
          <p:nvPr/>
        </p:nvSpPr>
        <p:spPr>
          <a:xfrm>
            <a:off x="212071" y="1007120"/>
            <a:ext cx="8505911" cy="461665"/>
          </a:xfrm>
          <a:prstGeom prst="rect">
            <a:avLst/>
          </a:prstGeom>
          <a:noFill/>
        </p:spPr>
        <p:txBody>
          <a:bodyPr wrap="square" rtlCol="0">
            <a:spAutoFit/>
          </a:bodyPr>
          <a:lstStyle/>
          <a:p>
            <a:pPr algn="ctr"/>
            <a:r>
              <a:rPr lang="en-US" sz="2400" dirty="0" smtClean="0"/>
              <a:t>Question Answering</a:t>
            </a:r>
            <a:endParaRPr lang="en-US" sz="2400" dirty="0"/>
          </a:p>
        </p:txBody>
      </p:sp>
      <p:sp>
        <p:nvSpPr>
          <p:cNvPr id="40" name="TextBox 39"/>
          <p:cNvSpPr txBox="1"/>
          <p:nvPr/>
        </p:nvSpPr>
        <p:spPr>
          <a:xfrm>
            <a:off x="2490334" y="4656921"/>
            <a:ext cx="6460810" cy="923330"/>
          </a:xfrm>
          <a:prstGeom prst="rect">
            <a:avLst/>
          </a:prstGeom>
          <a:noFill/>
        </p:spPr>
        <p:txBody>
          <a:bodyPr wrap="square" rtlCol="0">
            <a:spAutoFit/>
          </a:bodyPr>
          <a:lstStyle/>
          <a:p>
            <a:pPr algn="ctr"/>
            <a:r>
              <a:rPr lang="en-US" b="1" dirty="0" smtClean="0"/>
              <a:t>Joint work with:</a:t>
            </a:r>
          </a:p>
          <a:p>
            <a:pPr algn="ctr"/>
            <a:r>
              <a:rPr lang="en-US" dirty="0" smtClean="0"/>
              <a:t>Peter Clark, Oren Etzioni</a:t>
            </a:r>
          </a:p>
          <a:p>
            <a:pPr algn="ctr"/>
            <a:r>
              <a:rPr lang="en-US" dirty="0" smtClean="0"/>
              <a:t>Phil Harrison, Kevin Humphreys, Stephen </a:t>
            </a:r>
            <a:r>
              <a:rPr lang="en-US" dirty="0" err="1" smtClean="0"/>
              <a:t>Soderland</a:t>
            </a:r>
            <a:endParaRPr lang="en-US" dirty="0" smtClean="0"/>
          </a:p>
        </p:txBody>
      </p:sp>
      <p:pic>
        <p:nvPicPr>
          <p:cNvPr id="2" name="Picture 1"/>
          <p:cNvPicPr>
            <a:picLocks noChangeAspect="1"/>
          </p:cNvPicPr>
          <p:nvPr/>
        </p:nvPicPr>
        <p:blipFill>
          <a:blip r:embed="rId6"/>
          <a:stretch>
            <a:fillRect/>
          </a:stretch>
        </p:blipFill>
        <p:spPr>
          <a:xfrm>
            <a:off x="339071" y="4527621"/>
            <a:ext cx="2490334" cy="1867751"/>
          </a:xfrm>
          <a:prstGeom prst="rect">
            <a:avLst/>
          </a:prstGeom>
        </p:spPr>
      </p:pic>
      <p:pic>
        <p:nvPicPr>
          <p:cNvPr id="14" name="Picture 13"/>
          <p:cNvPicPr>
            <a:picLocks noChangeAspect="1"/>
          </p:cNvPicPr>
          <p:nvPr/>
        </p:nvPicPr>
        <p:blipFill>
          <a:blip r:embed="rId7"/>
          <a:stretch>
            <a:fillRect/>
          </a:stretch>
        </p:blipFill>
        <p:spPr>
          <a:xfrm>
            <a:off x="3617941" y="5652266"/>
            <a:ext cx="4013200" cy="520700"/>
          </a:xfrm>
          <a:prstGeom prst="rect">
            <a:avLst/>
          </a:prstGeom>
        </p:spPr>
      </p:pic>
    </p:spTree>
    <p:extLst>
      <p:ext uri="{BB962C8B-B14F-4D97-AF65-F5344CB8AC3E}">
        <p14:creationId xmlns:p14="http://schemas.microsoft.com/office/powerpoint/2010/main" val="1649686600"/>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Knowledge Required at 4</a:t>
            </a:r>
            <a:r>
              <a:rPr lang="en-US" baseline="30000" dirty="0" smtClean="0"/>
              <a:t>th</a:t>
            </a:r>
            <a:r>
              <a:rPr lang="en-US" dirty="0" smtClean="0"/>
              <a:t> Grade Level</a:t>
            </a:r>
            <a:endParaRPr lang="en-US" sz="2200" dirty="0"/>
          </a:p>
        </p:txBody>
      </p:sp>
      <p:sp>
        <p:nvSpPr>
          <p:cNvPr id="7" name="Slide Number Placeholder 6"/>
          <p:cNvSpPr>
            <a:spLocks noGrp="1"/>
          </p:cNvSpPr>
          <p:nvPr>
            <p:ph type="sldNum" sz="quarter" idx="12"/>
          </p:nvPr>
        </p:nvSpPr>
        <p:spPr/>
        <p:txBody>
          <a:bodyPr/>
          <a:lstStyle/>
          <a:p>
            <a:fld id="{37728A7F-3C0F-F649-A167-0CE17244EC1B}" type="slidenum">
              <a:rPr lang="en-US" smtClean="0"/>
              <a:t>41</a:t>
            </a:fld>
            <a:endParaRPr lang="en-US"/>
          </a:p>
        </p:txBody>
      </p:sp>
      <p:pic>
        <p:nvPicPr>
          <p:cNvPr id="6" name="Picture 5"/>
          <p:cNvPicPr>
            <a:picLocks noChangeAspect="1"/>
          </p:cNvPicPr>
          <p:nvPr/>
        </p:nvPicPr>
        <p:blipFill rotWithShape="1">
          <a:blip r:embed="rId3"/>
          <a:srcRect l="26667" t="25638" r="12857" b="5992"/>
          <a:stretch/>
        </p:blipFill>
        <p:spPr>
          <a:xfrm>
            <a:off x="1287692" y="2149446"/>
            <a:ext cx="6400799" cy="4384799"/>
          </a:xfrm>
          <a:prstGeom prst="rect">
            <a:avLst/>
          </a:prstGeom>
        </p:spPr>
      </p:pic>
      <p:sp>
        <p:nvSpPr>
          <p:cNvPr id="3" name="TextBox 2"/>
          <p:cNvSpPr txBox="1"/>
          <p:nvPr/>
        </p:nvSpPr>
        <p:spPr>
          <a:xfrm>
            <a:off x="3191484" y="1474598"/>
            <a:ext cx="3129300" cy="369332"/>
          </a:xfrm>
          <a:prstGeom prst="rect">
            <a:avLst/>
          </a:prstGeom>
          <a:noFill/>
        </p:spPr>
        <p:txBody>
          <a:bodyPr wrap="square" rtlCol="0">
            <a:spAutoFit/>
          </a:bodyPr>
          <a:lstStyle/>
          <a:p>
            <a:pPr algn="ctr"/>
            <a:r>
              <a:rPr lang="en-US" dirty="0" smtClean="0"/>
              <a:t>[AKBC-WEKEX, 2013]</a:t>
            </a:r>
            <a:endParaRPr lang="en-US" dirty="0"/>
          </a:p>
        </p:txBody>
      </p:sp>
      <p:pic>
        <p:nvPicPr>
          <p:cNvPr id="8" name="Picture 7"/>
          <p:cNvPicPr>
            <a:picLocks noChangeAspect="1"/>
          </p:cNvPicPr>
          <p:nvPr/>
        </p:nvPicPr>
        <p:blipFill>
          <a:blip r:embed="rId4"/>
          <a:stretch>
            <a:fillRect/>
          </a:stretch>
        </p:blipFill>
        <p:spPr>
          <a:xfrm>
            <a:off x="7170137" y="199764"/>
            <a:ext cx="1509405" cy="807356"/>
          </a:xfrm>
          <a:prstGeom prst="rect">
            <a:avLst/>
          </a:prstGeom>
        </p:spPr>
      </p:pic>
    </p:spTree>
    <p:extLst>
      <p:ext uri="{BB962C8B-B14F-4D97-AF65-F5344CB8AC3E}">
        <p14:creationId xmlns:p14="http://schemas.microsoft.com/office/powerpoint/2010/main" val="2075920816"/>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Examples</a:t>
            </a:r>
            <a:endParaRPr lang="en-US" sz="2200" dirty="0"/>
          </a:p>
        </p:txBody>
      </p:sp>
      <p:sp>
        <p:nvSpPr>
          <p:cNvPr id="7" name="Slide Number Placeholder 6"/>
          <p:cNvSpPr>
            <a:spLocks noGrp="1"/>
          </p:cNvSpPr>
          <p:nvPr>
            <p:ph type="sldNum" sz="quarter" idx="12"/>
          </p:nvPr>
        </p:nvSpPr>
        <p:spPr/>
        <p:txBody>
          <a:bodyPr/>
          <a:lstStyle/>
          <a:p>
            <a:fld id="{37728A7F-3C0F-F649-A167-0CE17244EC1B}" type="slidenum">
              <a:rPr lang="en-US" smtClean="0"/>
              <a:t>42</a:t>
            </a:fld>
            <a:endParaRPr lang="en-US"/>
          </a:p>
        </p:txBody>
      </p:sp>
      <p:pic>
        <p:nvPicPr>
          <p:cNvPr id="6" name="Picture 5"/>
          <p:cNvPicPr>
            <a:picLocks noChangeAspect="1"/>
          </p:cNvPicPr>
          <p:nvPr/>
        </p:nvPicPr>
        <p:blipFill>
          <a:blip r:embed="rId3"/>
          <a:stretch>
            <a:fillRect/>
          </a:stretch>
        </p:blipFill>
        <p:spPr>
          <a:xfrm>
            <a:off x="7170137" y="199764"/>
            <a:ext cx="1509405" cy="807356"/>
          </a:xfrm>
          <a:prstGeom prst="rect">
            <a:avLst/>
          </a:prstGeom>
        </p:spPr>
      </p:pic>
      <p:sp>
        <p:nvSpPr>
          <p:cNvPr id="9" name="Rectangle 8"/>
          <p:cNvSpPr/>
          <p:nvPr/>
        </p:nvSpPr>
        <p:spPr>
          <a:xfrm>
            <a:off x="339070" y="1159691"/>
            <a:ext cx="8505911" cy="3693319"/>
          </a:xfrm>
          <a:prstGeom prst="rect">
            <a:avLst/>
          </a:prstGeom>
        </p:spPr>
        <p:txBody>
          <a:bodyPr wrap="square">
            <a:spAutoFit/>
          </a:bodyPr>
          <a:lstStyle/>
          <a:p>
            <a:pPr marL="68580" indent="0">
              <a:buNone/>
            </a:pPr>
            <a:r>
              <a:rPr lang="en-US" dirty="0" smtClean="0"/>
              <a:t>Sleet, hail, rain and snow are forms of</a:t>
            </a:r>
          </a:p>
          <a:p>
            <a:pPr marL="68580" indent="0">
              <a:buNone/>
            </a:pPr>
            <a:endParaRPr lang="en-US" dirty="0" smtClean="0"/>
          </a:p>
          <a:p>
            <a:pPr marL="68580" indent="0">
              <a:buNone/>
            </a:pPr>
            <a:r>
              <a:rPr lang="en-US" dirty="0"/>
              <a:t>	</a:t>
            </a:r>
            <a:r>
              <a:rPr lang="en-US" dirty="0" smtClean="0"/>
              <a:t>A 	erosion</a:t>
            </a:r>
          </a:p>
          <a:p>
            <a:pPr marL="68580" indent="0">
              <a:buNone/>
            </a:pPr>
            <a:r>
              <a:rPr lang="en-US" dirty="0"/>
              <a:t>	</a:t>
            </a:r>
            <a:r>
              <a:rPr lang="en-US" dirty="0" smtClean="0"/>
              <a:t>B 	evaporation</a:t>
            </a:r>
          </a:p>
          <a:p>
            <a:pPr marL="68580" indent="0">
              <a:buNone/>
            </a:pPr>
            <a:r>
              <a:rPr lang="en-US" dirty="0"/>
              <a:t>	</a:t>
            </a:r>
            <a:r>
              <a:rPr lang="en-US" dirty="0" smtClean="0"/>
              <a:t>C 	groundwater</a:t>
            </a:r>
          </a:p>
          <a:p>
            <a:pPr marL="68580" indent="0">
              <a:buNone/>
            </a:pPr>
            <a:r>
              <a:rPr lang="en-US" b="1" dirty="0" smtClean="0"/>
              <a:t>	D 	precipitation</a:t>
            </a:r>
          </a:p>
          <a:p>
            <a:pPr marL="68580" indent="0">
              <a:buNone/>
            </a:pPr>
            <a:endParaRPr lang="en-US" dirty="0" smtClean="0"/>
          </a:p>
          <a:p>
            <a:pPr marL="68580" indent="0">
              <a:buNone/>
            </a:pPr>
            <a:r>
              <a:rPr lang="en-US" dirty="0" smtClean="0"/>
              <a:t>If </a:t>
            </a:r>
            <a:r>
              <a:rPr lang="en-US" dirty="0"/>
              <a:t>an object is attracted to a magnet, the object is most likely made of </a:t>
            </a:r>
            <a:endParaRPr lang="en-US" dirty="0" smtClean="0"/>
          </a:p>
          <a:p>
            <a:pPr marL="68580" indent="0">
              <a:buNone/>
            </a:pPr>
            <a:endParaRPr lang="en-US" dirty="0"/>
          </a:p>
          <a:p>
            <a:pPr marL="68580" indent="0">
              <a:buNone/>
            </a:pPr>
            <a:r>
              <a:rPr lang="en-US" dirty="0" smtClean="0"/>
              <a:t>	A 	wood </a:t>
            </a:r>
            <a:br>
              <a:rPr lang="en-US" dirty="0" smtClean="0"/>
            </a:br>
            <a:r>
              <a:rPr lang="en-US" dirty="0" smtClean="0"/>
              <a:t>	B</a:t>
            </a:r>
            <a:r>
              <a:rPr lang="en-US" dirty="0"/>
              <a:t>	</a:t>
            </a:r>
            <a:r>
              <a:rPr lang="en-US" dirty="0" smtClean="0"/>
              <a:t>plastic </a:t>
            </a:r>
          </a:p>
          <a:p>
            <a:pPr marL="68580" indent="0">
              <a:buNone/>
            </a:pPr>
            <a:r>
              <a:rPr lang="en-US" dirty="0"/>
              <a:t>	</a:t>
            </a:r>
            <a:r>
              <a:rPr lang="en-US" dirty="0" smtClean="0"/>
              <a:t>C	cardboard </a:t>
            </a:r>
          </a:p>
          <a:p>
            <a:pPr marL="68580" indent="0">
              <a:buNone/>
            </a:pPr>
            <a:r>
              <a:rPr lang="en-US" b="1" dirty="0"/>
              <a:t>	</a:t>
            </a:r>
            <a:r>
              <a:rPr lang="en-US" b="1" dirty="0" smtClean="0"/>
              <a:t>D</a:t>
            </a:r>
            <a:r>
              <a:rPr lang="en-US" b="1" dirty="0"/>
              <a:t>	</a:t>
            </a:r>
            <a:r>
              <a:rPr lang="en-US" b="1" dirty="0" smtClean="0"/>
              <a:t>metal </a:t>
            </a:r>
            <a:endParaRPr lang="en-US" b="1" dirty="0"/>
          </a:p>
        </p:txBody>
      </p:sp>
      <p:sp>
        <p:nvSpPr>
          <p:cNvPr id="13" name="TextBox 12"/>
          <p:cNvSpPr txBox="1"/>
          <p:nvPr/>
        </p:nvSpPr>
        <p:spPr>
          <a:xfrm>
            <a:off x="4965710" y="2001902"/>
            <a:ext cx="3879272" cy="461665"/>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r>
              <a:rPr lang="en-US" sz="2400" dirty="0" smtClean="0"/>
              <a:t>ISA Relationship</a:t>
            </a:r>
            <a:endParaRPr lang="en-US" sz="2400" dirty="0"/>
          </a:p>
        </p:txBody>
      </p:sp>
      <p:sp>
        <p:nvSpPr>
          <p:cNvPr id="14" name="TextBox 13"/>
          <p:cNvSpPr txBox="1"/>
          <p:nvPr/>
        </p:nvSpPr>
        <p:spPr>
          <a:xfrm>
            <a:off x="4965710" y="3859731"/>
            <a:ext cx="3879272" cy="461665"/>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r>
              <a:rPr lang="en-US" sz="2400" dirty="0" smtClean="0"/>
              <a:t>Properties </a:t>
            </a:r>
            <a:endParaRPr lang="en-US" sz="2400" dirty="0"/>
          </a:p>
        </p:txBody>
      </p:sp>
    </p:spTree>
    <p:extLst>
      <p:ext uri="{BB962C8B-B14F-4D97-AF65-F5344CB8AC3E}">
        <p14:creationId xmlns:p14="http://schemas.microsoft.com/office/powerpoint/2010/main" val="235511597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9">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9">
                                            <p:txEl>
                                              <p:pRg st="11" end="11"/>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4</a:t>
            </a:r>
            <a:r>
              <a:rPr lang="en-US" baseline="30000" dirty="0" smtClean="0"/>
              <a:t>th</a:t>
            </a:r>
            <a:r>
              <a:rPr lang="en-US" dirty="0" smtClean="0"/>
              <a:t> Grade Science Questions</a:t>
            </a:r>
            <a:endParaRPr lang="en-US" sz="2200" dirty="0"/>
          </a:p>
        </p:txBody>
      </p:sp>
      <p:sp>
        <p:nvSpPr>
          <p:cNvPr id="7" name="Slide Number Placeholder 6"/>
          <p:cNvSpPr>
            <a:spLocks noGrp="1"/>
          </p:cNvSpPr>
          <p:nvPr>
            <p:ph type="sldNum" sz="quarter" idx="12"/>
          </p:nvPr>
        </p:nvSpPr>
        <p:spPr/>
        <p:txBody>
          <a:bodyPr/>
          <a:lstStyle/>
          <a:p>
            <a:fld id="{37728A7F-3C0F-F649-A167-0CE17244EC1B}" type="slidenum">
              <a:rPr lang="en-US" smtClean="0"/>
              <a:t>43</a:t>
            </a:fld>
            <a:endParaRPr lang="en-US"/>
          </a:p>
        </p:txBody>
      </p:sp>
      <p:pic>
        <p:nvPicPr>
          <p:cNvPr id="6" name="Picture 5"/>
          <p:cNvPicPr>
            <a:picLocks noChangeAspect="1"/>
          </p:cNvPicPr>
          <p:nvPr/>
        </p:nvPicPr>
        <p:blipFill>
          <a:blip r:embed="rId3"/>
          <a:stretch>
            <a:fillRect/>
          </a:stretch>
        </p:blipFill>
        <p:spPr>
          <a:xfrm>
            <a:off x="7170137" y="199764"/>
            <a:ext cx="1509405" cy="807356"/>
          </a:xfrm>
          <a:prstGeom prst="rect">
            <a:avLst/>
          </a:prstGeom>
        </p:spPr>
      </p:pic>
      <p:sp>
        <p:nvSpPr>
          <p:cNvPr id="9" name="Rectangle 8"/>
          <p:cNvSpPr/>
          <p:nvPr/>
        </p:nvSpPr>
        <p:spPr>
          <a:xfrm>
            <a:off x="339070" y="1159691"/>
            <a:ext cx="8505911" cy="5355313"/>
          </a:xfrm>
          <a:prstGeom prst="rect">
            <a:avLst/>
          </a:prstGeom>
        </p:spPr>
        <p:txBody>
          <a:bodyPr wrap="square">
            <a:spAutoFit/>
          </a:bodyPr>
          <a:lstStyle/>
          <a:p>
            <a:r>
              <a:rPr lang="en-US" dirty="0" smtClean="0"/>
              <a:t>One </a:t>
            </a:r>
            <a:r>
              <a:rPr lang="en-US" dirty="0"/>
              <a:t>hot, summer day it rained very heavily. After the rain</a:t>
            </a:r>
            <a:r>
              <a:rPr lang="en-US" dirty="0" smtClean="0"/>
              <a:t>, a </a:t>
            </a:r>
            <a:r>
              <a:rPr lang="en-US" dirty="0"/>
              <a:t>plastic pan on a picnic table had 2 cm of rainwater in it. </a:t>
            </a:r>
            <a:r>
              <a:rPr lang="en-US" dirty="0" smtClean="0"/>
              <a:t>Four hours </a:t>
            </a:r>
            <a:r>
              <a:rPr lang="en-US" dirty="0"/>
              <a:t>later, all the rainwater in the pan was gone.</a:t>
            </a:r>
          </a:p>
          <a:p>
            <a:pPr marL="68580" indent="0">
              <a:buNone/>
            </a:pPr>
            <a:endParaRPr lang="en-US" b="1" dirty="0" smtClean="0"/>
          </a:p>
          <a:p>
            <a:r>
              <a:rPr lang="en-US" dirty="0"/>
              <a:t>Which process caused the rainwater in the pan to disappear as it sat</a:t>
            </a:r>
          </a:p>
          <a:p>
            <a:r>
              <a:rPr lang="en-US" dirty="0"/>
              <a:t>outside in the hot air</a:t>
            </a:r>
            <a:r>
              <a:rPr lang="en-US" dirty="0" smtClean="0"/>
              <a:t>?</a:t>
            </a:r>
          </a:p>
          <a:p>
            <a:endParaRPr lang="en-US" dirty="0"/>
          </a:p>
          <a:p>
            <a:r>
              <a:rPr lang="en-US" dirty="0" smtClean="0"/>
              <a:t>	A	condensation</a:t>
            </a:r>
          </a:p>
          <a:p>
            <a:r>
              <a:rPr lang="en-US" dirty="0"/>
              <a:t>	</a:t>
            </a:r>
            <a:r>
              <a:rPr lang="en-US" b="1" dirty="0" smtClean="0"/>
              <a:t>B	evaporation</a:t>
            </a:r>
          </a:p>
          <a:p>
            <a:r>
              <a:rPr lang="en-US" dirty="0"/>
              <a:t>	</a:t>
            </a:r>
            <a:r>
              <a:rPr lang="en-US" dirty="0" smtClean="0"/>
              <a:t>C	precipitation</a:t>
            </a:r>
          </a:p>
          <a:p>
            <a:r>
              <a:rPr lang="en-US" dirty="0"/>
              <a:t>	</a:t>
            </a:r>
            <a:r>
              <a:rPr lang="en-US" dirty="0" smtClean="0"/>
              <a:t>D	erosion</a:t>
            </a:r>
          </a:p>
          <a:p>
            <a:endParaRPr lang="en-US" dirty="0" smtClean="0"/>
          </a:p>
          <a:p>
            <a:r>
              <a:rPr lang="en-US" dirty="0"/>
              <a:t>If the day were cool instead of hot, the rainwater in the pan would have</a:t>
            </a:r>
          </a:p>
          <a:p>
            <a:r>
              <a:rPr lang="en-US" dirty="0" smtClean="0"/>
              <a:t>disappeared</a:t>
            </a:r>
          </a:p>
          <a:p>
            <a:endParaRPr lang="en-US" dirty="0"/>
          </a:p>
          <a:p>
            <a:r>
              <a:rPr lang="en-US" dirty="0" smtClean="0"/>
              <a:t>	</a:t>
            </a:r>
            <a:r>
              <a:rPr lang="en-US" b="1" dirty="0" smtClean="0"/>
              <a:t>A 	slower</a:t>
            </a:r>
            <a:endParaRPr lang="en-US" b="1" dirty="0"/>
          </a:p>
          <a:p>
            <a:r>
              <a:rPr lang="en-US" dirty="0" smtClean="0"/>
              <a:t>	B 	faster</a:t>
            </a:r>
            <a:endParaRPr lang="en-US" dirty="0"/>
          </a:p>
          <a:p>
            <a:r>
              <a:rPr lang="en-US" dirty="0" smtClean="0"/>
              <a:t>	C	in </a:t>
            </a:r>
            <a:r>
              <a:rPr lang="en-US" dirty="0"/>
              <a:t>the same amount of </a:t>
            </a:r>
            <a:r>
              <a:rPr lang="en-US" dirty="0" smtClean="0"/>
              <a:t>time</a:t>
            </a:r>
            <a:endParaRPr lang="en-US" b="1" dirty="0" smtClean="0"/>
          </a:p>
          <a:p>
            <a:pPr marL="68580" indent="0">
              <a:buNone/>
            </a:pPr>
            <a:endParaRPr lang="en-US" b="1" dirty="0"/>
          </a:p>
        </p:txBody>
      </p:sp>
      <p:sp>
        <p:nvSpPr>
          <p:cNvPr id="11" name="TextBox 10"/>
          <p:cNvSpPr txBox="1"/>
          <p:nvPr/>
        </p:nvSpPr>
        <p:spPr>
          <a:xfrm>
            <a:off x="4248729" y="3246581"/>
            <a:ext cx="3879272" cy="461665"/>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r>
              <a:rPr lang="en-US" sz="2400" dirty="0" smtClean="0"/>
              <a:t>Definition</a:t>
            </a:r>
            <a:endParaRPr lang="en-US" sz="2400" dirty="0"/>
          </a:p>
        </p:txBody>
      </p:sp>
      <p:sp>
        <p:nvSpPr>
          <p:cNvPr id="12" name="TextBox 11"/>
          <p:cNvSpPr txBox="1"/>
          <p:nvPr/>
        </p:nvSpPr>
        <p:spPr>
          <a:xfrm>
            <a:off x="4251448" y="5200072"/>
            <a:ext cx="3879272" cy="461665"/>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r>
              <a:rPr lang="en-US" sz="2400" dirty="0" smtClean="0"/>
              <a:t>Qualitative relationship</a:t>
            </a:r>
            <a:endParaRPr lang="en-US" sz="2400" dirty="0"/>
          </a:p>
        </p:txBody>
      </p:sp>
    </p:spTree>
    <p:extLst>
      <p:ext uri="{BB962C8B-B14F-4D97-AF65-F5344CB8AC3E}">
        <p14:creationId xmlns:p14="http://schemas.microsoft.com/office/powerpoint/2010/main" val="3624449370"/>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Keyword Search alone isn’t adequate.</a:t>
            </a:r>
            <a:endParaRPr lang="en-US" dirty="0"/>
          </a:p>
        </p:txBody>
      </p:sp>
      <p:sp>
        <p:nvSpPr>
          <p:cNvPr id="3" name="Content Placeholder 2"/>
          <p:cNvSpPr>
            <a:spLocks noGrp="1"/>
          </p:cNvSpPr>
          <p:nvPr>
            <p:ph idx="1"/>
          </p:nvPr>
        </p:nvSpPr>
        <p:spPr/>
        <p:txBody>
          <a:bodyPr/>
          <a:lstStyle/>
          <a:p>
            <a:pPr marL="68580" indent="0">
              <a:buNone/>
            </a:pPr>
            <a:r>
              <a:rPr lang="en-US" dirty="0"/>
              <a:t>Which example describes an organism taking in nutrients? </a:t>
            </a:r>
            <a:endParaRPr lang="en-US" dirty="0" smtClean="0"/>
          </a:p>
          <a:p>
            <a:pPr marL="68580" indent="0">
              <a:buNone/>
            </a:pPr>
            <a:r>
              <a:rPr lang="en-US" dirty="0" smtClean="0"/>
              <a:t>	(A) a </a:t>
            </a:r>
            <a:r>
              <a:rPr lang="en-US" dirty="0"/>
              <a:t>dog burying a bone </a:t>
            </a:r>
            <a:endParaRPr lang="en-US" dirty="0" smtClean="0"/>
          </a:p>
          <a:p>
            <a:pPr marL="68580" indent="0">
              <a:buNone/>
            </a:pPr>
            <a:r>
              <a:rPr lang="en-US" dirty="0" smtClean="0"/>
              <a:t>	(</a:t>
            </a:r>
            <a:r>
              <a:rPr lang="en-US" dirty="0"/>
              <a:t>B) a girl eating an apple </a:t>
            </a:r>
            <a:endParaRPr lang="en-US" dirty="0" smtClean="0"/>
          </a:p>
          <a:p>
            <a:pPr marL="68580" indent="0">
              <a:buNone/>
            </a:pPr>
            <a:r>
              <a:rPr lang="en-US" dirty="0" smtClean="0"/>
              <a:t>	(</a:t>
            </a:r>
            <a:r>
              <a:rPr lang="en-US" dirty="0"/>
              <a:t>C) an insect crawling on a leaf </a:t>
            </a:r>
            <a:endParaRPr lang="en-US" dirty="0" smtClean="0"/>
          </a:p>
          <a:p>
            <a:pPr marL="68580" indent="0">
              <a:buNone/>
            </a:pPr>
            <a:r>
              <a:rPr lang="en-US" dirty="0" smtClean="0"/>
              <a:t>	</a:t>
            </a:r>
            <a:r>
              <a:rPr lang="en-US" b="1" dirty="0" smtClean="0">
                <a:solidFill>
                  <a:srgbClr val="800000"/>
                </a:solidFill>
              </a:rPr>
              <a:t>(</a:t>
            </a:r>
            <a:r>
              <a:rPr lang="en-US" b="1" dirty="0">
                <a:solidFill>
                  <a:srgbClr val="800000"/>
                </a:solidFill>
              </a:rPr>
              <a:t>D) a boy planting tomatoes in a garden</a:t>
            </a:r>
          </a:p>
          <a:p>
            <a:pPr marL="0" indent="0">
              <a:buNone/>
            </a:pPr>
            <a:endParaRPr lang="en-US" dirty="0" smtClean="0"/>
          </a:p>
          <a:p>
            <a:pPr marL="0" indent="0">
              <a:buNone/>
            </a:pPr>
            <a:endParaRPr lang="en-US" dirty="0"/>
          </a:p>
          <a:p>
            <a:pPr marL="0" indent="0">
              <a:buNone/>
            </a:pPr>
            <a:r>
              <a:rPr lang="en-US" b="1" dirty="0" smtClean="0"/>
              <a:t>Hypothesis:</a:t>
            </a:r>
          </a:p>
          <a:p>
            <a:pPr marL="0" indent="0">
              <a:buNone/>
            </a:pPr>
            <a:r>
              <a:rPr lang="en-US" dirty="0" smtClean="0"/>
              <a:t>A boy </a:t>
            </a:r>
            <a:r>
              <a:rPr lang="en-US" b="1" dirty="0" smtClean="0">
                <a:solidFill>
                  <a:schemeClr val="tx2"/>
                </a:solidFill>
              </a:rPr>
              <a:t>planting</a:t>
            </a:r>
            <a:r>
              <a:rPr lang="en-US" dirty="0" smtClean="0">
                <a:solidFill>
                  <a:schemeClr val="tx2"/>
                </a:solidFill>
              </a:rPr>
              <a:t> </a:t>
            </a:r>
            <a:r>
              <a:rPr lang="en-US" dirty="0" smtClean="0"/>
              <a:t>tomatoes in a garden describes an organism </a:t>
            </a:r>
            <a:r>
              <a:rPr lang="en-US" b="1" dirty="0" smtClean="0">
                <a:solidFill>
                  <a:srgbClr val="D2533C"/>
                </a:solidFill>
              </a:rPr>
              <a:t>taking in nutrients</a:t>
            </a:r>
          </a:p>
          <a:p>
            <a:pPr marL="0" indent="0">
              <a:buNone/>
            </a:pPr>
            <a:endParaRPr lang="en-US" dirty="0" smtClean="0"/>
          </a:p>
          <a:p>
            <a:pPr marL="0" indent="0">
              <a:buNone/>
            </a:pPr>
            <a:r>
              <a:rPr lang="en-US" b="1" dirty="0" smtClean="0"/>
              <a:t>Textual Evidence:</a:t>
            </a:r>
          </a:p>
          <a:p>
            <a:pPr marL="0" indent="0">
              <a:buNone/>
            </a:pPr>
            <a:r>
              <a:rPr lang="en-US" dirty="0" smtClean="0"/>
              <a:t>The </a:t>
            </a:r>
            <a:r>
              <a:rPr lang="en-US" dirty="0"/>
              <a:t>roots of the </a:t>
            </a:r>
            <a:r>
              <a:rPr lang="en-US" b="1" dirty="0">
                <a:solidFill>
                  <a:srgbClr val="D2533C"/>
                </a:solidFill>
              </a:rPr>
              <a:t>plant</a:t>
            </a:r>
            <a:r>
              <a:rPr lang="en-US" dirty="0">
                <a:solidFill>
                  <a:srgbClr val="D2533C"/>
                </a:solidFill>
              </a:rPr>
              <a:t> </a:t>
            </a:r>
            <a:r>
              <a:rPr lang="en-US" b="1" dirty="0">
                <a:solidFill>
                  <a:srgbClr val="D2533C"/>
                </a:solidFill>
              </a:rPr>
              <a:t>take in</a:t>
            </a:r>
            <a:r>
              <a:rPr lang="en-US" dirty="0"/>
              <a:t> water and </a:t>
            </a:r>
            <a:r>
              <a:rPr lang="en-US" b="1" dirty="0">
                <a:solidFill>
                  <a:srgbClr val="D2533C"/>
                </a:solidFill>
              </a:rPr>
              <a:t>nutrients</a:t>
            </a:r>
            <a:r>
              <a:rPr lang="en-US" dirty="0"/>
              <a:t>.</a:t>
            </a:r>
          </a:p>
        </p:txBody>
      </p:sp>
      <p:pic>
        <p:nvPicPr>
          <p:cNvPr id="5" name="Picture 4"/>
          <p:cNvPicPr>
            <a:picLocks noChangeAspect="1"/>
          </p:cNvPicPr>
          <p:nvPr/>
        </p:nvPicPr>
        <p:blipFill>
          <a:blip r:embed="rId2"/>
          <a:stretch>
            <a:fillRect/>
          </a:stretch>
        </p:blipFill>
        <p:spPr>
          <a:xfrm>
            <a:off x="7170137" y="199764"/>
            <a:ext cx="1509405" cy="807356"/>
          </a:xfrm>
          <a:prstGeom prst="rect">
            <a:avLst/>
          </a:prstGeom>
        </p:spPr>
      </p:pic>
    </p:spTree>
    <p:extLst>
      <p:ext uri="{BB962C8B-B14F-4D97-AF65-F5344CB8AC3E}">
        <p14:creationId xmlns:p14="http://schemas.microsoft.com/office/powerpoint/2010/main" val="274367715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Reasoning Required </a:t>
            </a:r>
            <a:endParaRPr lang="en-US" dirty="0"/>
          </a:p>
        </p:txBody>
      </p:sp>
      <p:sp>
        <p:nvSpPr>
          <p:cNvPr id="3" name="Content Placeholder 2"/>
          <p:cNvSpPr>
            <a:spLocks noGrp="1"/>
          </p:cNvSpPr>
          <p:nvPr>
            <p:ph idx="1"/>
          </p:nvPr>
        </p:nvSpPr>
        <p:spPr>
          <a:xfrm>
            <a:off x="339071" y="1175296"/>
            <a:ext cx="8505911" cy="5015970"/>
          </a:xfrm>
        </p:spPr>
        <p:txBody>
          <a:bodyPr>
            <a:normAutofit fontScale="92500" lnSpcReduction="20000"/>
          </a:bodyPr>
          <a:lstStyle/>
          <a:p>
            <a:r>
              <a:rPr lang="en-US" dirty="0" smtClean="0"/>
              <a:t>Structured Matching </a:t>
            </a:r>
          </a:p>
          <a:p>
            <a:pPr marL="274320" lvl="1" indent="0">
              <a:buNone/>
            </a:pPr>
            <a:r>
              <a:rPr lang="en-US" dirty="0" smtClean="0"/>
              <a:t>	Examples of precipitation include, sleet, ….</a:t>
            </a:r>
          </a:p>
          <a:p>
            <a:pPr marL="274320" lvl="1" indent="0">
              <a:buNone/>
            </a:pPr>
            <a:r>
              <a:rPr lang="en-US" dirty="0" smtClean="0"/>
              <a:t>	(sleet, EXAMPLE, precipitation)</a:t>
            </a:r>
          </a:p>
          <a:p>
            <a:pPr marL="274320" lvl="1" indent="0">
              <a:buNone/>
            </a:pPr>
            <a:endParaRPr lang="en-US" dirty="0" smtClean="0"/>
          </a:p>
          <a:p>
            <a:r>
              <a:rPr lang="en-US" dirty="0" smtClean="0"/>
              <a:t>Deductive </a:t>
            </a:r>
            <a:endParaRPr lang="en-US" dirty="0"/>
          </a:p>
          <a:p>
            <a:pPr marL="274320" lvl="1" indent="0">
              <a:buNone/>
            </a:pPr>
            <a:r>
              <a:rPr lang="en-US" dirty="0" smtClean="0"/>
              <a:t>	Metal fork is made of metal + metals conduct electricity.</a:t>
            </a:r>
          </a:p>
          <a:p>
            <a:pPr marL="274320" lvl="1" indent="0">
              <a:buNone/>
            </a:pPr>
            <a:r>
              <a:rPr lang="en-US" dirty="0" smtClean="0"/>
              <a:t>		=&gt; Metal fork conducts electricity.</a:t>
            </a:r>
          </a:p>
          <a:p>
            <a:endParaRPr lang="en-US" dirty="0"/>
          </a:p>
          <a:p>
            <a:r>
              <a:rPr lang="en-US" dirty="0" smtClean="0"/>
              <a:t>Abductive Reasoning</a:t>
            </a:r>
          </a:p>
          <a:p>
            <a:pPr marL="274320" lvl="1" indent="0">
              <a:buNone/>
            </a:pPr>
            <a:r>
              <a:rPr lang="en-US" dirty="0" smtClean="0"/>
              <a:t>	Car skids on road. Smoke is produced under the tires. </a:t>
            </a:r>
          </a:p>
          <a:p>
            <a:pPr marL="274320" lvl="1" indent="0">
              <a:buNone/>
            </a:pPr>
            <a:r>
              <a:rPr lang="en-US" dirty="0"/>
              <a:t>	</a:t>
            </a:r>
            <a:r>
              <a:rPr lang="en-US" dirty="0" smtClean="0"/>
              <a:t>What generated the heat that produced the smoke?</a:t>
            </a:r>
          </a:p>
          <a:p>
            <a:endParaRPr lang="en-US" dirty="0"/>
          </a:p>
          <a:p>
            <a:r>
              <a:rPr lang="en-US" dirty="0" smtClean="0"/>
              <a:t>Qualitative Reasoning with domain models</a:t>
            </a:r>
          </a:p>
          <a:p>
            <a:pPr marL="274320" lvl="1" indent="0">
              <a:buNone/>
            </a:pPr>
            <a:r>
              <a:rPr lang="en-US" dirty="0" smtClean="0"/>
              <a:t>	If predator population increases then prey population will decrease.</a:t>
            </a:r>
          </a:p>
          <a:p>
            <a:pPr marL="274320" lvl="1" indent="0">
              <a:buNone/>
            </a:pPr>
            <a:r>
              <a:rPr lang="en-US" dirty="0" smtClean="0"/>
              <a:t>	If temperature increases evaporation rate increases.</a:t>
            </a:r>
          </a:p>
          <a:p>
            <a:endParaRPr lang="en-US" dirty="0"/>
          </a:p>
          <a:p>
            <a:r>
              <a:rPr lang="en-US" dirty="0" smtClean="0"/>
              <a:t>Diagrammatic Reasoning</a:t>
            </a:r>
          </a:p>
          <a:p>
            <a:pPr marL="274320" lvl="1" indent="0">
              <a:buNone/>
            </a:pPr>
            <a:endParaRPr lang="en-US" dirty="0"/>
          </a:p>
          <a:p>
            <a:endParaRPr lang="en-US" dirty="0" smtClean="0"/>
          </a:p>
          <a:p>
            <a:endParaRPr lang="en-US" dirty="0" smtClean="0"/>
          </a:p>
          <a:p>
            <a:endParaRPr lang="en-US" dirty="0"/>
          </a:p>
          <a:p>
            <a:endParaRPr lang="en-US" dirty="0"/>
          </a:p>
        </p:txBody>
      </p:sp>
      <p:pic>
        <p:nvPicPr>
          <p:cNvPr id="4" name="Picture 3"/>
          <p:cNvPicPr>
            <a:picLocks noChangeAspect="1"/>
          </p:cNvPicPr>
          <p:nvPr/>
        </p:nvPicPr>
        <p:blipFill>
          <a:blip r:embed="rId3"/>
          <a:stretch>
            <a:fillRect/>
          </a:stretch>
        </p:blipFill>
        <p:spPr>
          <a:xfrm>
            <a:off x="7170137" y="199764"/>
            <a:ext cx="1509405" cy="807356"/>
          </a:xfrm>
          <a:prstGeom prst="rect">
            <a:avLst/>
          </a:prstGeom>
        </p:spPr>
      </p:pic>
    </p:spTree>
    <p:extLst>
      <p:ext uri="{BB962C8B-B14F-4D97-AF65-F5344CB8AC3E}">
        <p14:creationId xmlns:p14="http://schemas.microsoft.com/office/powerpoint/2010/main" val="2331301969"/>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Rounded Rectangle 116"/>
          <p:cNvSpPr/>
          <p:nvPr/>
        </p:nvSpPr>
        <p:spPr>
          <a:xfrm>
            <a:off x="887602" y="3195164"/>
            <a:ext cx="6884534" cy="1119674"/>
          </a:xfrm>
          <a:prstGeom prst="roundRect">
            <a:avLst/>
          </a:prstGeom>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t>Reasoning</a:t>
            </a:r>
            <a:endParaRPr lang="en-US" dirty="0"/>
          </a:p>
        </p:txBody>
      </p:sp>
      <p:sp>
        <p:nvSpPr>
          <p:cNvPr id="95" name="Rounded Rectangle 94"/>
          <p:cNvSpPr/>
          <p:nvPr/>
        </p:nvSpPr>
        <p:spPr>
          <a:xfrm>
            <a:off x="1078777" y="1461037"/>
            <a:ext cx="6520200" cy="1092365"/>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smtClean="0"/>
              <a:t>Question Interpretation</a:t>
            </a:r>
            <a:endParaRPr lang="en-US" dirty="0"/>
          </a:p>
        </p:txBody>
      </p:sp>
      <p:sp>
        <p:nvSpPr>
          <p:cNvPr id="100" name="Rounded Rectangle 99"/>
          <p:cNvSpPr/>
          <p:nvPr/>
        </p:nvSpPr>
        <p:spPr>
          <a:xfrm>
            <a:off x="455010" y="5093149"/>
            <a:ext cx="7865513" cy="1092365"/>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smtClean="0"/>
              <a:t>Knowledge</a:t>
            </a:r>
            <a:endParaRPr lang="en-US" dirty="0"/>
          </a:p>
        </p:txBody>
      </p:sp>
      <p:sp>
        <p:nvSpPr>
          <p:cNvPr id="118" name="Down Arrow 117"/>
          <p:cNvSpPr/>
          <p:nvPr/>
        </p:nvSpPr>
        <p:spPr>
          <a:xfrm>
            <a:off x="4182954" y="2648984"/>
            <a:ext cx="284553" cy="477909"/>
          </a:xfrm>
          <a:prstGeom prst="downArrow">
            <a:avLst/>
          </a:prstGeom>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30" name="Up-Down Arrow 129"/>
          <p:cNvSpPr/>
          <p:nvPr/>
        </p:nvSpPr>
        <p:spPr>
          <a:xfrm>
            <a:off x="4169299" y="4373943"/>
            <a:ext cx="284553" cy="641764"/>
          </a:xfrm>
          <a:prstGeom prst="upDownArrow">
            <a:avLst/>
          </a:prstGeom>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33" name="Title 1"/>
          <p:cNvSpPr>
            <a:spLocks noGrp="1"/>
          </p:cNvSpPr>
          <p:nvPr>
            <p:ph type="title"/>
          </p:nvPr>
        </p:nvSpPr>
        <p:spPr>
          <a:xfrm>
            <a:off x="115704" y="312038"/>
            <a:ext cx="8737244" cy="809746"/>
          </a:xfrm>
        </p:spPr>
        <p:txBody>
          <a:bodyPr/>
          <a:lstStyle/>
          <a:p>
            <a:r>
              <a:rPr lang="en-US" dirty="0" smtClean="0"/>
              <a:t>System Overview</a:t>
            </a:r>
            <a:endParaRPr lang="en-US" dirty="0"/>
          </a:p>
        </p:txBody>
      </p:sp>
      <p:pic>
        <p:nvPicPr>
          <p:cNvPr id="8" name="Picture 7"/>
          <p:cNvPicPr>
            <a:picLocks noChangeAspect="1"/>
          </p:cNvPicPr>
          <p:nvPr/>
        </p:nvPicPr>
        <p:blipFill>
          <a:blip r:embed="rId2"/>
          <a:stretch>
            <a:fillRect/>
          </a:stretch>
        </p:blipFill>
        <p:spPr>
          <a:xfrm>
            <a:off x="7170137" y="199764"/>
            <a:ext cx="1509405" cy="807356"/>
          </a:xfrm>
          <a:prstGeom prst="rect">
            <a:avLst/>
          </a:prstGeom>
        </p:spPr>
      </p:pic>
    </p:spTree>
    <p:extLst>
      <p:ext uri="{BB962C8B-B14F-4D97-AF65-F5344CB8AC3E}">
        <p14:creationId xmlns:p14="http://schemas.microsoft.com/office/powerpoint/2010/main" val="1804062225"/>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0" name="Group 119"/>
          <p:cNvGrpSpPr/>
          <p:nvPr/>
        </p:nvGrpSpPr>
        <p:grpSpPr>
          <a:xfrm>
            <a:off x="455010" y="5093149"/>
            <a:ext cx="7865513" cy="1092365"/>
            <a:chOff x="614492" y="4904186"/>
            <a:chExt cx="7865513" cy="1092365"/>
          </a:xfrm>
        </p:grpSpPr>
        <p:sp>
          <p:nvSpPr>
            <p:cNvPr id="100" name="Rounded Rectangle 99"/>
            <p:cNvSpPr/>
            <p:nvPr/>
          </p:nvSpPr>
          <p:spPr>
            <a:xfrm>
              <a:off x="614492" y="4904186"/>
              <a:ext cx="7865513" cy="1092365"/>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01" name="Can 100"/>
            <p:cNvSpPr/>
            <p:nvPr/>
          </p:nvSpPr>
          <p:spPr>
            <a:xfrm>
              <a:off x="751069" y="5065839"/>
              <a:ext cx="862481" cy="696382"/>
            </a:xfrm>
            <a:prstGeom prst="can">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400" dirty="0" smtClean="0"/>
                <a:t>Study</a:t>
              </a:r>
            </a:p>
            <a:p>
              <a:pPr algn="ctr"/>
              <a:r>
                <a:rPr lang="en-US" sz="1400" dirty="0" smtClean="0"/>
                <a:t>guide</a:t>
              </a:r>
              <a:endParaRPr lang="en-US" sz="1400" dirty="0"/>
            </a:p>
          </p:txBody>
        </p:sp>
        <p:sp>
          <p:nvSpPr>
            <p:cNvPr id="104" name="Can 103"/>
            <p:cNvSpPr/>
            <p:nvPr/>
          </p:nvSpPr>
          <p:spPr>
            <a:xfrm>
              <a:off x="1693378" y="5065839"/>
              <a:ext cx="862481" cy="696382"/>
            </a:xfrm>
            <a:prstGeom prst="can">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400" dirty="0" smtClean="0"/>
                <a:t>Web</a:t>
              </a:r>
              <a:endParaRPr lang="en-US" sz="1400" dirty="0"/>
            </a:p>
          </p:txBody>
        </p:sp>
        <p:sp>
          <p:nvSpPr>
            <p:cNvPr id="105" name="Can 104"/>
            <p:cNvSpPr/>
            <p:nvPr/>
          </p:nvSpPr>
          <p:spPr>
            <a:xfrm>
              <a:off x="2628431" y="5065839"/>
              <a:ext cx="1042193" cy="696382"/>
            </a:xfrm>
            <a:prstGeom prst="can">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400" dirty="0" smtClean="0"/>
                <a:t>Definitions</a:t>
              </a:r>
              <a:endParaRPr lang="en-US" sz="1400" dirty="0"/>
            </a:p>
          </p:txBody>
        </p:sp>
        <p:sp>
          <p:nvSpPr>
            <p:cNvPr id="106" name="Can 105"/>
            <p:cNvSpPr/>
            <p:nvPr/>
          </p:nvSpPr>
          <p:spPr>
            <a:xfrm>
              <a:off x="4003244" y="5093149"/>
              <a:ext cx="862481" cy="696382"/>
            </a:xfrm>
            <a:prstGeom prst="can">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400" dirty="0" smtClean="0"/>
                <a:t>Effect</a:t>
              </a:r>
              <a:endParaRPr lang="en-US" sz="1400" dirty="0"/>
            </a:p>
          </p:txBody>
        </p:sp>
        <p:sp>
          <p:nvSpPr>
            <p:cNvPr id="107" name="Can 106"/>
            <p:cNvSpPr/>
            <p:nvPr/>
          </p:nvSpPr>
          <p:spPr>
            <a:xfrm>
              <a:off x="5061282" y="5093149"/>
              <a:ext cx="1001737" cy="696382"/>
            </a:xfrm>
            <a:prstGeom prst="can">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400" dirty="0" smtClean="0"/>
                <a:t>Purpose</a:t>
              </a:r>
              <a:endParaRPr lang="en-US" sz="1400" dirty="0"/>
            </a:p>
          </p:txBody>
        </p:sp>
        <p:sp>
          <p:nvSpPr>
            <p:cNvPr id="108" name="TextBox 107"/>
            <p:cNvSpPr txBox="1"/>
            <p:nvPr/>
          </p:nvSpPr>
          <p:spPr>
            <a:xfrm>
              <a:off x="5944507" y="5232553"/>
              <a:ext cx="996844" cy="369332"/>
            </a:xfrm>
            <a:prstGeom prst="rect">
              <a:avLst/>
            </a:prstGeom>
            <a:noFill/>
          </p:spPr>
          <p:txBody>
            <a:bodyPr wrap="square" rtlCol="0">
              <a:spAutoFit/>
            </a:bodyPr>
            <a:lstStyle/>
            <a:p>
              <a:pPr algn="ctr"/>
              <a:r>
                <a:rPr lang="en-US" dirty="0" smtClean="0"/>
                <a:t>…</a:t>
              </a:r>
              <a:endParaRPr lang="en-US" dirty="0"/>
            </a:p>
          </p:txBody>
        </p:sp>
        <p:sp>
          <p:nvSpPr>
            <p:cNvPr id="109" name="Can 108"/>
            <p:cNvSpPr/>
            <p:nvPr/>
          </p:nvSpPr>
          <p:spPr>
            <a:xfrm>
              <a:off x="6811364" y="5093149"/>
              <a:ext cx="1120254" cy="696382"/>
            </a:xfrm>
            <a:prstGeom prst="can">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400" dirty="0" smtClean="0"/>
                <a:t>Taxonomic</a:t>
              </a:r>
              <a:endParaRPr lang="en-US" sz="1400" dirty="0"/>
            </a:p>
          </p:txBody>
        </p:sp>
      </p:grpSp>
      <p:sp>
        <p:nvSpPr>
          <p:cNvPr id="133" name="Title 1"/>
          <p:cNvSpPr>
            <a:spLocks noGrp="1"/>
          </p:cNvSpPr>
          <p:nvPr>
            <p:ph type="title"/>
          </p:nvPr>
        </p:nvSpPr>
        <p:spPr>
          <a:xfrm>
            <a:off x="115704" y="312038"/>
            <a:ext cx="8737244" cy="809746"/>
          </a:xfrm>
        </p:spPr>
        <p:txBody>
          <a:bodyPr/>
          <a:lstStyle/>
          <a:p>
            <a:r>
              <a:rPr lang="en-US" dirty="0" smtClean="0"/>
              <a:t>Knowledge</a:t>
            </a:r>
            <a:endParaRPr lang="en-US" dirty="0"/>
          </a:p>
        </p:txBody>
      </p:sp>
      <p:sp>
        <p:nvSpPr>
          <p:cNvPr id="139" name="TextBox 138"/>
          <p:cNvSpPr txBox="1"/>
          <p:nvPr/>
        </p:nvSpPr>
        <p:spPr>
          <a:xfrm>
            <a:off x="591586" y="6226475"/>
            <a:ext cx="2919555"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algn="ctr"/>
            <a:r>
              <a:rPr lang="en-US" dirty="0" smtClean="0"/>
              <a:t>Open Extractors</a:t>
            </a:r>
            <a:endParaRPr lang="en-US" dirty="0"/>
          </a:p>
        </p:txBody>
      </p:sp>
      <p:sp>
        <p:nvSpPr>
          <p:cNvPr id="140" name="TextBox 139"/>
          <p:cNvSpPr txBox="1"/>
          <p:nvPr/>
        </p:nvSpPr>
        <p:spPr>
          <a:xfrm>
            <a:off x="3659647" y="6219646"/>
            <a:ext cx="4660875"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algn="ctr"/>
            <a:r>
              <a:rPr lang="en-US" dirty="0" smtClean="0"/>
              <a:t>Relation-specific</a:t>
            </a:r>
            <a:endParaRPr lang="en-US" dirty="0"/>
          </a:p>
        </p:txBody>
      </p:sp>
      <p:cxnSp>
        <p:nvCxnSpPr>
          <p:cNvPr id="144" name="Straight Connector 143"/>
          <p:cNvCxnSpPr/>
          <p:nvPr/>
        </p:nvCxnSpPr>
        <p:spPr>
          <a:xfrm>
            <a:off x="3645993" y="5093149"/>
            <a:ext cx="13655" cy="1092365"/>
          </a:xfrm>
          <a:prstGeom prst="line">
            <a:avLst/>
          </a:prstGeom>
          <a:ln>
            <a:solidFill>
              <a:schemeClr val="accent2"/>
            </a:solidFill>
            <a:tailEnd type="none"/>
          </a:ln>
        </p:spPr>
        <p:style>
          <a:lnRef idx="2">
            <a:schemeClr val="accent1"/>
          </a:lnRef>
          <a:fillRef idx="0">
            <a:schemeClr val="accent1"/>
          </a:fillRef>
          <a:effectRef idx="1">
            <a:schemeClr val="accent1"/>
          </a:effectRef>
          <a:fontRef idx="minor">
            <a:schemeClr val="tx1"/>
          </a:fontRef>
        </p:style>
      </p:cxnSp>
      <p:pic>
        <p:nvPicPr>
          <p:cNvPr id="28" name="Picture 27"/>
          <p:cNvPicPr>
            <a:picLocks noChangeAspect="1"/>
          </p:cNvPicPr>
          <p:nvPr/>
        </p:nvPicPr>
        <p:blipFill rotWithShape="1">
          <a:blip r:embed="rId3"/>
          <a:srcRect l="26667" t="25638" r="12857" b="5992"/>
          <a:stretch/>
        </p:blipFill>
        <p:spPr>
          <a:xfrm>
            <a:off x="2396377" y="1734079"/>
            <a:ext cx="4173308" cy="2858880"/>
          </a:xfrm>
          <a:prstGeom prst="rect">
            <a:avLst/>
          </a:prstGeom>
        </p:spPr>
      </p:pic>
      <p:pic>
        <p:nvPicPr>
          <p:cNvPr id="29" name="Picture 28"/>
          <p:cNvPicPr>
            <a:picLocks noChangeAspect="1"/>
          </p:cNvPicPr>
          <p:nvPr/>
        </p:nvPicPr>
        <p:blipFill>
          <a:blip r:embed="rId4"/>
          <a:stretch>
            <a:fillRect/>
          </a:stretch>
        </p:blipFill>
        <p:spPr>
          <a:xfrm>
            <a:off x="7170137" y="199764"/>
            <a:ext cx="1509405" cy="807356"/>
          </a:xfrm>
          <a:prstGeom prst="rect">
            <a:avLst/>
          </a:prstGeom>
        </p:spPr>
      </p:pic>
    </p:spTree>
    <p:extLst>
      <p:ext uri="{BB962C8B-B14F-4D97-AF65-F5344CB8AC3E}">
        <p14:creationId xmlns:p14="http://schemas.microsoft.com/office/powerpoint/2010/main" val="3186412307"/>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Knowledge Extraction</a:t>
            </a:r>
            <a:endParaRPr lang="en-US" dirty="0"/>
          </a:p>
        </p:txBody>
      </p:sp>
      <p:graphicFrame>
        <p:nvGraphicFramePr>
          <p:cNvPr id="8" name="Table 7"/>
          <p:cNvGraphicFramePr>
            <a:graphicFrameLocks noGrp="1"/>
          </p:cNvGraphicFramePr>
          <p:nvPr>
            <p:extLst>
              <p:ext uri="{D42A27DB-BD31-4B8C-83A1-F6EECF244321}">
                <p14:modId xmlns:p14="http://schemas.microsoft.com/office/powerpoint/2010/main" val="2719095999"/>
              </p:ext>
            </p:extLst>
          </p:nvPr>
        </p:nvGraphicFramePr>
        <p:xfrm>
          <a:off x="573526" y="1921727"/>
          <a:ext cx="5032617" cy="1112520"/>
        </p:xfrm>
        <a:graphic>
          <a:graphicData uri="http://schemas.openxmlformats.org/drawingml/2006/table">
            <a:tbl>
              <a:tblPr firstRow="1" bandRow="1">
                <a:tableStyleId>{5A111915-BE36-4E01-A7E5-04B1672EAD32}</a:tableStyleId>
              </a:tblPr>
              <a:tblGrid>
                <a:gridCol w="1159310"/>
                <a:gridCol w="3873307"/>
              </a:tblGrid>
              <a:tr h="370840">
                <a:tc>
                  <a:txBody>
                    <a:bodyPr/>
                    <a:lstStyle/>
                    <a:p>
                      <a:r>
                        <a:rPr lang="en-US" sz="1600" dirty="0" smtClean="0"/>
                        <a:t>Object</a:t>
                      </a:r>
                      <a:endParaRPr lang="en-US" sz="1600" b="1" dirty="0"/>
                    </a:p>
                  </a:txBody>
                  <a:tcPr/>
                </a:tc>
                <a:tc>
                  <a:txBody>
                    <a:bodyPr/>
                    <a:lstStyle/>
                    <a:p>
                      <a:r>
                        <a:rPr lang="en-US" sz="1600" dirty="0" smtClean="0"/>
                        <a:t>Property</a:t>
                      </a:r>
                      <a:endParaRPr lang="en-US" sz="1600" b="1" dirty="0"/>
                    </a:p>
                  </a:txBody>
                  <a:tcPr/>
                </a:tc>
              </a:tr>
              <a:tr h="370840">
                <a:tc>
                  <a:txBody>
                    <a:bodyPr/>
                    <a:lstStyle/>
                    <a:p>
                      <a:r>
                        <a:rPr lang="en-US" sz="1600" dirty="0" smtClean="0"/>
                        <a:t>metal</a:t>
                      </a:r>
                      <a:endParaRPr lang="en-US" sz="1600" dirty="0"/>
                    </a:p>
                  </a:txBody>
                  <a:tcPr/>
                </a:tc>
                <a:tc>
                  <a:txBody>
                    <a:bodyPr/>
                    <a:lstStyle/>
                    <a:p>
                      <a:r>
                        <a:rPr lang="en-US" sz="1600" dirty="0" smtClean="0"/>
                        <a:t>conductor</a:t>
                      </a:r>
                      <a:r>
                        <a:rPr lang="en-US" sz="1600" baseline="0" dirty="0" smtClean="0"/>
                        <a:t> of electricity</a:t>
                      </a:r>
                      <a:endParaRPr lang="en-US" sz="1600" dirty="0"/>
                    </a:p>
                  </a:txBody>
                  <a:tcPr/>
                </a:tc>
              </a:tr>
              <a:tr h="370840">
                <a:tc>
                  <a:txBody>
                    <a:bodyPr/>
                    <a:lstStyle/>
                    <a:p>
                      <a:r>
                        <a:rPr lang="en-US" sz="1600" dirty="0" smtClean="0"/>
                        <a:t>metal</a:t>
                      </a:r>
                      <a:endParaRPr lang="en-US" sz="1600" dirty="0"/>
                    </a:p>
                  </a:txBody>
                  <a:tcPr/>
                </a:tc>
                <a:tc>
                  <a:txBody>
                    <a:bodyPr/>
                    <a:lstStyle/>
                    <a:p>
                      <a:r>
                        <a:rPr lang="en-US" sz="1600" dirty="0" smtClean="0"/>
                        <a:t>attracted</a:t>
                      </a:r>
                      <a:r>
                        <a:rPr lang="en-US" sz="1600" baseline="0" dirty="0" smtClean="0"/>
                        <a:t> to magnet</a:t>
                      </a:r>
                      <a:endParaRPr lang="en-US" sz="1600" dirty="0"/>
                    </a:p>
                  </a:txBody>
                  <a:tcPr/>
                </a:tc>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2832069705"/>
              </p:ext>
            </p:extLst>
          </p:nvPr>
        </p:nvGraphicFramePr>
        <p:xfrm>
          <a:off x="573526" y="3926137"/>
          <a:ext cx="5032617" cy="1483360"/>
        </p:xfrm>
        <a:graphic>
          <a:graphicData uri="http://schemas.openxmlformats.org/drawingml/2006/table">
            <a:tbl>
              <a:tblPr firstRow="1" bandRow="1">
                <a:tableStyleId>{5A111915-BE36-4E01-A7E5-04B1672EAD32}</a:tableStyleId>
              </a:tblPr>
              <a:tblGrid>
                <a:gridCol w="1113117"/>
                <a:gridCol w="3919500"/>
              </a:tblGrid>
              <a:tr h="370840">
                <a:tc>
                  <a:txBody>
                    <a:bodyPr/>
                    <a:lstStyle/>
                    <a:p>
                      <a:r>
                        <a:rPr lang="en-US" sz="1600" dirty="0" smtClean="0"/>
                        <a:t>Instance</a:t>
                      </a:r>
                      <a:endParaRPr lang="en-US" sz="1600" b="1" dirty="0"/>
                    </a:p>
                  </a:txBody>
                  <a:tcPr/>
                </a:tc>
                <a:tc>
                  <a:txBody>
                    <a:bodyPr/>
                    <a:lstStyle/>
                    <a:p>
                      <a:r>
                        <a:rPr lang="en-US" sz="1600" dirty="0" smtClean="0"/>
                        <a:t>Class</a:t>
                      </a:r>
                      <a:endParaRPr lang="en-US" sz="1600" b="1" dirty="0"/>
                    </a:p>
                  </a:txBody>
                  <a:tcPr/>
                </a:tc>
              </a:tr>
              <a:tr h="370840">
                <a:tc>
                  <a:txBody>
                    <a:bodyPr/>
                    <a:lstStyle/>
                    <a:p>
                      <a:r>
                        <a:rPr lang="en-US" sz="1600" dirty="0" smtClean="0"/>
                        <a:t>turtle</a:t>
                      </a:r>
                      <a:endParaRPr lang="en-US" sz="1600" dirty="0"/>
                    </a:p>
                  </a:txBody>
                  <a:tcPr/>
                </a:tc>
                <a:tc>
                  <a:txBody>
                    <a:bodyPr/>
                    <a:lstStyle/>
                    <a:p>
                      <a:r>
                        <a:rPr lang="en-US" sz="1600" dirty="0" smtClean="0"/>
                        <a:t>animal</a:t>
                      </a:r>
                      <a:endParaRPr lang="en-US" sz="1600" dirty="0"/>
                    </a:p>
                  </a:txBody>
                  <a:tcPr/>
                </a:tc>
              </a:tr>
              <a:tr h="370840">
                <a:tc>
                  <a:txBody>
                    <a:bodyPr/>
                    <a:lstStyle/>
                    <a:p>
                      <a:r>
                        <a:rPr lang="en-US" sz="1600" dirty="0" smtClean="0"/>
                        <a:t>hardness</a:t>
                      </a:r>
                      <a:endParaRPr lang="en-US" sz="1600" dirty="0"/>
                    </a:p>
                  </a:txBody>
                  <a:tcPr/>
                </a:tc>
                <a:tc>
                  <a:txBody>
                    <a:bodyPr/>
                    <a:lstStyle/>
                    <a:p>
                      <a:r>
                        <a:rPr lang="en-US" sz="1600" dirty="0" smtClean="0"/>
                        <a:t>property</a:t>
                      </a:r>
                      <a:endParaRPr lang="en-US" sz="1600" dirty="0"/>
                    </a:p>
                  </a:txBody>
                  <a:tcPr/>
                </a:tc>
              </a:tr>
              <a:tr h="370840">
                <a:tc>
                  <a:txBody>
                    <a:bodyPr/>
                    <a:lstStyle/>
                    <a:p>
                      <a:r>
                        <a:rPr lang="en-US" sz="1600" dirty="0" smtClean="0"/>
                        <a:t>pumpkin</a:t>
                      </a:r>
                      <a:endParaRPr lang="en-US" sz="1600" dirty="0"/>
                    </a:p>
                  </a:txBody>
                  <a:tcPr/>
                </a:tc>
                <a:tc>
                  <a:txBody>
                    <a:bodyPr/>
                    <a:lstStyle/>
                    <a:p>
                      <a:r>
                        <a:rPr lang="en-US" sz="1600" dirty="0" smtClean="0"/>
                        <a:t>fruit</a:t>
                      </a:r>
                      <a:endParaRPr lang="en-US" sz="1600" dirty="0"/>
                    </a:p>
                  </a:txBody>
                  <a:tcPr/>
                </a:tc>
              </a:tr>
            </a:tbl>
          </a:graphicData>
        </a:graphic>
      </p:graphicFrame>
      <p:pic>
        <p:nvPicPr>
          <p:cNvPr id="6" name="Picture 5"/>
          <p:cNvPicPr>
            <a:picLocks noChangeAspect="1"/>
          </p:cNvPicPr>
          <p:nvPr/>
        </p:nvPicPr>
        <p:blipFill>
          <a:blip r:embed="rId3"/>
          <a:stretch>
            <a:fillRect/>
          </a:stretch>
        </p:blipFill>
        <p:spPr>
          <a:xfrm>
            <a:off x="7170137" y="199764"/>
            <a:ext cx="1509405" cy="807356"/>
          </a:xfrm>
          <a:prstGeom prst="rect">
            <a:avLst/>
          </a:prstGeom>
        </p:spPr>
      </p:pic>
      <p:sp>
        <p:nvSpPr>
          <p:cNvPr id="4" name="TextBox 3"/>
          <p:cNvSpPr txBox="1"/>
          <p:nvPr/>
        </p:nvSpPr>
        <p:spPr>
          <a:xfrm>
            <a:off x="573526" y="1251858"/>
            <a:ext cx="7906480" cy="369332"/>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b="1" dirty="0" smtClean="0"/>
              <a:t>Open IE </a:t>
            </a:r>
            <a:r>
              <a:rPr lang="en-US" dirty="0" smtClean="0"/>
              <a:t> to extract facts from Wikipedia and relevant web subset.</a:t>
            </a:r>
            <a:endParaRPr lang="en-US" dirty="0"/>
          </a:p>
        </p:txBody>
      </p:sp>
      <p:sp>
        <p:nvSpPr>
          <p:cNvPr id="10" name="TextBox 9"/>
          <p:cNvSpPr txBox="1"/>
          <p:nvPr/>
        </p:nvSpPr>
        <p:spPr>
          <a:xfrm>
            <a:off x="537240" y="3375375"/>
            <a:ext cx="7906480" cy="369332"/>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rtlCol="0">
            <a:spAutoFit/>
          </a:bodyPr>
          <a:lstStyle>
            <a:defPPr>
              <a:defRPr lang="en-US"/>
            </a:defPPr>
          </a:lstStyle>
          <a:p>
            <a:r>
              <a:rPr lang="en-US" b="1" dirty="0"/>
              <a:t>Taxonomic relations</a:t>
            </a:r>
            <a:r>
              <a:rPr lang="en-US" dirty="0"/>
              <a:t> from WordNet and other existing sources.</a:t>
            </a:r>
          </a:p>
        </p:txBody>
      </p:sp>
    </p:spTree>
    <p:extLst>
      <p:ext uri="{BB962C8B-B14F-4D97-AF65-F5344CB8AC3E}">
        <p14:creationId xmlns:p14="http://schemas.microsoft.com/office/powerpoint/2010/main" val="4254435903"/>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7"/>
          <p:cNvGraphicFramePr>
            <a:graphicFrameLocks noGrp="1"/>
          </p:cNvGraphicFramePr>
          <p:nvPr>
            <p:extLst>
              <p:ext uri="{D42A27DB-BD31-4B8C-83A1-F6EECF244321}">
                <p14:modId xmlns:p14="http://schemas.microsoft.com/office/powerpoint/2010/main" val="1007308575"/>
              </p:ext>
            </p:extLst>
          </p:nvPr>
        </p:nvGraphicFramePr>
        <p:xfrm>
          <a:off x="457200" y="2018243"/>
          <a:ext cx="6302617" cy="1112520"/>
        </p:xfrm>
        <a:graphic>
          <a:graphicData uri="http://schemas.openxmlformats.org/drawingml/2006/table">
            <a:tbl>
              <a:tblPr firstRow="1" bandRow="1">
                <a:tableStyleId>{5A111915-BE36-4E01-A7E5-04B1672EAD32}</a:tableStyleId>
              </a:tblPr>
              <a:tblGrid>
                <a:gridCol w="2492617"/>
                <a:gridCol w="3810000"/>
              </a:tblGrid>
              <a:tr h="370840">
                <a:tc>
                  <a:txBody>
                    <a:bodyPr/>
                    <a:lstStyle/>
                    <a:p>
                      <a:r>
                        <a:rPr lang="en-US" sz="1600" dirty="0" smtClean="0"/>
                        <a:t>Action</a:t>
                      </a:r>
                      <a:endParaRPr lang="en-US" sz="1600" b="1" dirty="0"/>
                    </a:p>
                  </a:txBody>
                  <a:tcPr/>
                </a:tc>
                <a:tc>
                  <a:txBody>
                    <a:bodyPr/>
                    <a:lstStyle/>
                    <a:p>
                      <a:r>
                        <a:rPr lang="en-US" sz="1600" dirty="0" smtClean="0"/>
                        <a:t>Purpose</a:t>
                      </a:r>
                      <a:endParaRPr lang="en-US" sz="1600" b="1" dirty="0"/>
                    </a:p>
                  </a:txBody>
                  <a:tcPr/>
                </a:tc>
              </a:tr>
              <a:tr h="370840">
                <a:tc>
                  <a:txBody>
                    <a:bodyPr/>
                    <a:lstStyle/>
                    <a:p>
                      <a:r>
                        <a:rPr lang="en-US" sz="1600" dirty="0" smtClean="0"/>
                        <a:t>humans sweat</a:t>
                      </a:r>
                      <a:endParaRPr lang="en-US" sz="1600" dirty="0"/>
                    </a:p>
                  </a:txBody>
                  <a:tcPr/>
                </a:tc>
                <a:tc>
                  <a:txBody>
                    <a:bodyPr/>
                    <a:lstStyle/>
                    <a:p>
                      <a:r>
                        <a:rPr lang="en-US" sz="1600" dirty="0" smtClean="0"/>
                        <a:t>[humans] adjust to hot temperature</a:t>
                      </a:r>
                      <a:endParaRPr lang="en-US" sz="1600" dirty="0"/>
                    </a:p>
                  </a:txBody>
                  <a:tcPr/>
                </a:tc>
              </a:tr>
              <a:tr h="370840">
                <a:tc>
                  <a:txBody>
                    <a:bodyPr/>
                    <a:lstStyle/>
                    <a:p>
                      <a:r>
                        <a:rPr lang="en-US" sz="1600" dirty="0" smtClean="0"/>
                        <a:t>animals grow</a:t>
                      </a:r>
                      <a:r>
                        <a:rPr lang="en-US" sz="1600" baseline="0" dirty="0" smtClean="0"/>
                        <a:t> fur</a:t>
                      </a:r>
                      <a:endParaRPr lang="en-US" sz="1600" dirty="0"/>
                    </a:p>
                  </a:txBody>
                  <a:tcPr/>
                </a:tc>
                <a:tc>
                  <a:txBody>
                    <a:bodyPr/>
                    <a:lstStyle/>
                    <a:p>
                      <a:r>
                        <a:rPr lang="en-US" sz="1600" dirty="0" smtClean="0"/>
                        <a:t>[animals]</a:t>
                      </a:r>
                      <a:r>
                        <a:rPr lang="en-US" sz="1600" baseline="0" dirty="0" smtClean="0"/>
                        <a:t> stay warm</a:t>
                      </a:r>
                      <a:endParaRPr lang="en-US" sz="1600" dirty="0"/>
                    </a:p>
                  </a:txBody>
                  <a:tcPr/>
                </a:tc>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3943070828"/>
              </p:ext>
            </p:extLst>
          </p:nvPr>
        </p:nvGraphicFramePr>
        <p:xfrm>
          <a:off x="457200" y="4943143"/>
          <a:ext cx="6302617" cy="1112520"/>
        </p:xfrm>
        <a:graphic>
          <a:graphicData uri="http://schemas.openxmlformats.org/drawingml/2006/table">
            <a:tbl>
              <a:tblPr firstRow="1" bandRow="1">
                <a:tableStyleId>{5A111915-BE36-4E01-A7E5-04B1672EAD32}</a:tableStyleId>
              </a:tblPr>
              <a:tblGrid>
                <a:gridCol w="2518229"/>
                <a:gridCol w="3784388"/>
              </a:tblGrid>
              <a:tr h="370840">
                <a:tc>
                  <a:txBody>
                    <a:bodyPr/>
                    <a:lstStyle/>
                    <a:p>
                      <a:r>
                        <a:rPr lang="en-US" sz="1600" dirty="0" smtClean="0"/>
                        <a:t>Entity</a:t>
                      </a:r>
                      <a:endParaRPr lang="en-US" sz="1600" b="1" dirty="0"/>
                    </a:p>
                  </a:txBody>
                  <a:tcPr/>
                </a:tc>
                <a:tc>
                  <a:txBody>
                    <a:bodyPr/>
                    <a:lstStyle/>
                    <a:p>
                      <a:r>
                        <a:rPr lang="en-US" sz="1600" dirty="0" smtClean="0"/>
                        <a:t>Function</a:t>
                      </a:r>
                      <a:endParaRPr lang="en-US" sz="1600" b="1" dirty="0"/>
                    </a:p>
                  </a:txBody>
                  <a:tcPr/>
                </a:tc>
              </a:tr>
              <a:tr h="370840">
                <a:tc>
                  <a:txBody>
                    <a:bodyPr/>
                    <a:lstStyle/>
                    <a:p>
                      <a:r>
                        <a:rPr lang="en-US" sz="1600" dirty="0" smtClean="0"/>
                        <a:t>hand lens</a:t>
                      </a:r>
                      <a:endParaRPr lang="en-US" sz="1600" dirty="0"/>
                    </a:p>
                  </a:txBody>
                  <a:tcPr/>
                </a:tc>
                <a:tc>
                  <a:txBody>
                    <a:bodyPr/>
                    <a:lstStyle/>
                    <a:p>
                      <a:r>
                        <a:rPr lang="en-US" sz="1600" dirty="0" smtClean="0"/>
                        <a:t>look</a:t>
                      </a:r>
                      <a:r>
                        <a:rPr lang="en-US" sz="1600" baseline="0" dirty="0" smtClean="0"/>
                        <a:t> at small things</a:t>
                      </a:r>
                      <a:endParaRPr lang="en-US" sz="1600" dirty="0"/>
                    </a:p>
                  </a:txBody>
                  <a:tcPr/>
                </a:tc>
              </a:tr>
              <a:tr h="370840">
                <a:tc>
                  <a:txBody>
                    <a:bodyPr/>
                    <a:lstStyle/>
                    <a:p>
                      <a:r>
                        <a:rPr lang="en-US" sz="1600" dirty="0" smtClean="0"/>
                        <a:t>graduated</a:t>
                      </a:r>
                      <a:r>
                        <a:rPr lang="en-US" sz="1600" baseline="0" dirty="0" smtClean="0"/>
                        <a:t> cylinder</a:t>
                      </a:r>
                      <a:endParaRPr lang="en-US" sz="1600" dirty="0"/>
                    </a:p>
                  </a:txBody>
                  <a:tcPr/>
                </a:tc>
                <a:tc>
                  <a:txBody>
                    <a:bodyPr/>
                    <a:lstStyle/>
                    <a:p>
                      <a:r>
                        <a:rPr lang="en-US" sz="1600" dirty="0" smtClean="0"/>
                        <a:t>measure volume of liquids</a:t>
                      </a:r>
                      <a:endParaRPr lang="en-US" sz="1600" dirty="0"/>
                    </a:p>
                  </a:txBody>
                  <a:tcPr/>
                </a:tc>
              </a:tr>
            </a:tbl>
          </a:graphicData>
        </a:graphic>
      </p:graphicFrame>
      <p:graphicFrame>
        <p:nvGraphicFramePr>
          <p:cNvPr id="11" name="Table 10"/>
          <p:cNvGraphicFramePr>
            <a:graphicFrameLocks noGrp="1"/>
          </p:cNvGraphicFramePr>
          <p:nvPr>
            <p:extLst>
              <p:ext uri="{D42A27DB-BD31-4B8C-83A1-F6EECF244321}">
                <p14:modId xmlns:p14="http://schemas.microsoft.com/office/powerpoint/2010/main" val="1543139280"/>
              </p:ext>
            </p:extLst>
          </p:nvPr>
        </p:nvGraphicFramePr>
        <p:xfrm>
          <a:off x="457200" y="3507678"/>
          <a:ext cx="6302617" cy="1112520"/>
        </p:xfrm>
        <a:graphic>
          <a:graphicData uri="http://schemas.openxmlformats.org/drawingml/2006/table">
            <a:tbl>
              <a:tblPr firstRow="1" bandRow="1">
                <a:tableStyleId>{5A111915-BE36-4E01-A7E5-04B1672EAD32}</a:tableStyleId>
              </a:tblPr>
              <a:tblGrid>
                <a:gridCol w="2420045"/>
                <a:gridCol w="3882572"/>
              </a:tblGrid>
              <a:tr h="370840">
                <a:tc>
                  <a:txBody>
                    <a:bodyPr/>
                    <a:lstStyle/>
                    <a:p>
                      <a:r>
                        <a:rPr lang="en-US" sz="1600" dirty="0" smtClean="0"/>
                        <a:t>Action</a:t>
                      </a:r>
                      <a:endParaRPr lang="en-US" sz="1600" b="1" dirty="0"/>
                    </a:p>
                  </a:txBody>
                  <a:tcPr/>
                </a:tc>
                <a:tc>
                  <a:txBody>
                    <a:bodyPr/>
                    <a:lstStyle/>
                    <a:p>
                      <a:r>
                        <a:rPr lang="en-US" sz="1600" dirty="0" smtClean="0"/>
                        <a:t>Effect</a:t>
                      </a:r>
                      <a:endParaRPr lang="en-US" sz="1600" b="1" dirty="0"/>
                    </a:p>
                  </a:txBody>
                  <a:tcPr/>
                </a:tc>
              </a:tr>
              <a:tr h="370840">
                <a:tc>
                  <a:txBody>
                    <a:bodyPr/>
                    <a:lstStyle/>
                    <a:p>
                      <a:r>
                        <a:rPr lang="en-US" sz="1600" dirty="0" smtClean="0"/>
                        <a:t>decrease in temperature</a:t>
                      </a:r>
                      <a:endParaRPr lang="en-US" sz="1600" dirty="0"/>
                    </a:p>
                  </a:txBody>
                  <a:tcPr/>
                </a:tc>
                <a:tc>
                  <a:txBody>
                    <a:bodyPr/>
                    <a:lstStyle/>
                    <a:p>
                      <a:r>
                        <a:rPr lang="en-US" sz="1600" dirty="0" smtClean="0"/>
                        <a:t>humans shiver</a:t>
                      </a:r>
                      <a:endParaRPr lang="en-US" sz="1600" dirty="0"/>
                    </a:p>
                  </a:txBody>
                  <a:tcPr/>
                </a:tc>
              </a:tr>
              <a:tr h="370840">
                <a:tc>
                  <a:txBody>
                    <a:bodyPr/>
                    <a:lstStyle/>
                    <a:p>
                      <a:r>
                        <a:rPr lang="en-US" sz="1600" dirty="0" smtClean="0"/>
                        <a:t>animals eat</a:t>
                      </a:r>
                      <a:endParaRPr lang="en-US" sz="1600" dirty="0"/>
                    </a:p>
                  </a:txBody>
                  <a:tcPr/>
                </a:tc>
                <a:tc>
                  <a:txBody>
                    <a:bodyPr/>
                    <a:lstStyle/>
                    <a:p>
                      <a:r>
                        <a:rPr lang="en-US" sz="1600" dirty="0" smtClean="0"/>
                        <a:t>[animals] get nutrients</a:t>
                      </a:r>
                      <a:endParaRPr lang="en-US" sz="1600" dirty="0"/>
                    </a:p>
                  </a:txBody>
                  <a:tcPr/>
                </a:tc>
              </a:tr>
            </a:tbl>
          </a:graphicData>
        </a:graphic>
      </p:graphicFrame>
      <p:sp>
        <p:nvSpPr>
          <p:cNvPr id="10" name="Title 1"/>
          <p:cNvSpPr>
            <a:spLocks noGrp="1"/>
          </p:cNvSpPr>
          <p:nvPr>
            <p:ph type="title"/>
          </p:nvPr>
        </p:nvSpPr>
        <p:spPr>
          <a:xfrm>
            <a:off x="457200" y="62463"/>
            <a:ext cx="8229600" cy="990600"/>
          </a:xfrm>
        </p:spPr>
        <p:txBody>
          <a:bodyPr/>
          <a:lstStyle/>
          <a:p>
            <a:r>
              <a:rPr lang="en-US" dirty="0" smtClean="0"/>
              <a:t>Knowledge Extraction</a:t>
            </a:r>
            <a:endParaRPr lang="en-US" dirty="0"/>
          </a:p>
        </p:txBody>
      </p:sp>
      <p:pic>
        <p:nvPicPr>
          <p:cNvPr id="6" name="Picture 5"/>
          <p:cNvPicPr>
            <a:picLocks noChangeAspect="1"/>
          </p:cNvPicPr>
          <p:nvPr/>
        </p:nvPicPr>
        <p:blipFill>
          <a:blip r:embed="rId3"/>
          <a:stretch>
            <a:fillRect/>
          </a:stretch>
        </p:blipFill>
        <p:spPr>
          <a:xfrm>
            <a:off x="7170137" y="199764"/>
            <a:ext cx="1509405" cy="807356"/>
          </a:xfrm>
          <a:prstGeom prst="rect">
            <a:avLst/>
          </a:prstGeom>
        </p:spPr>
      </p:pic>
      <p:sp>
        <p:nvSpPr>
          <p:cNvPr id="7" name="TextBox 6"/>
          <p:cNvSpPr txBox="1"/>
          <p:nvPr/>
        </p:nvSpPr>
        <p:spPr>
          <a:xfrm>
            <a:off x="457200" y="1379658"/>
            <a:ext cx="7906480" cy="369332"/>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b="1" dirty="0" smtClean="0"/>
              <a:t>Targeted IE</a:t>
            </a:r>
            <a:r>
              <a:rPr lang="en-US" dirty="0" smtClean="0"/>
              <a:t>: Pattern-based extractor for specific general-purpose relations.</a:t>
            </a:r>
            <a:endParaRPr lang="en-US" dirty="0"/>
          </a:p>
        </p:txBody>
      </p:sp>
      <p:pic>
        <p:nvPicPr>
          <p:cNvPr id="12" name="Picture 11"/>
          <p:cNvPicPr>
            <a:picLocks noChangeAspect="1"/>
          </p:cNvPicPr>
          <p:nvPr/>
        </p:nvPicPr>
        <p:blipFill rotWithShape="1">
          <a:blip r:embed="rId4"/>
          <a:srcRect l="43071" t="20588" r="29213" b="7647"/>
          <a:stretch/>
        </p:blipFill>
        <p:spPr>
          <a:xfrm>
            <a:off x="7752413" y="2018243"/>
            <a:ext cx="934387" cy="1295400"/>
          </a:xfrm>
          <a:prstGeom prst="rect">
            <a:avLst/>
          </a:prstGeom>
        </p:spPr>
      </p:pic>
    </p:spTree>
    <p:extLst>
      <p:ext uri="{BB962C8B-B14F-4D97-AF65-F5344CB8AC3E}">
        <p14:creationId xmlns:p14="http://schemas.microsoft.com/office/powerpoint/2010/main" val="1544260240"/>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Passing 4</a:t>
            </a:r>
            <a:r>
              <a:rPr lang="en-US" baseline="30000" dirty="0"/>
              <a:t>th</a:t>
            </a:r>
            <a:r>
              <a:rPr lang="en-US" dirty="0"/>
              <a:t> Grade Science Exam</a:t>
            </a:r>
            <a:endParaRPr lang="en-US" dirty="0"/>
          </a:p>
        </p:txBody>
      </p:sp>
      <p:sp>
        <p:nvSpPr>
          <p:cNvPr id="3" name="TextBox 2"/>
          <p:cNvSpPr txBox="1"/>
          <p:nvPr/>
        </p:nvSpPr>
        <p:spPr>
          <a:xfrm>
            <a:off x="187046" y="1079875"/>
            <a:ext cx="8505911" cy="646331"/>
          </a:xfrm>
          <a:prstGeom prst="rect">
            <a:avLst/>
          </a:prstGeom>
          <a:noFill/>
        </p:spPr>
        <p:txBody>
          <a:bodyPr wrap="square" rtlCol="0">
            <a:spAutoFit/>
          </a:bodyPr>
          <a:lstStyle/>
          <a:p>
            <a:pPr algn="ctr"/>
            <a:endParaRPr lang="en-US" b="1" dirty="0" smtClean="0"/>
          </a:p>
          <a:p>
            <a:pPr algn="ctr"/>
            <a:r>
              <a:rPr lang="en-US" dirty="0" smtClean="0"/>
              <a:t>Human</a:t>
            </a:r>
            <a:r>
              <a:rPr lang="en-US" dirty="0" smtClean="0"/>
              <a:t>-level performance on intelligence tasks</a:t>
            </a:r>
            <a:r>
              <a:rPr lang="en-US" dirty="0" smtClean="0"/>
              <a:t>.</a:t>
            </a:r>
            <a:endParaRPr lang="en-US" dirty="0" smtClean="0"/>
          </a:p>
        </p:txBody>
      </p:sp>
      <p:pic>
        <p:nvPicPr>
          <p:cNvPr id="26" name="Picture 25"/>
          <p:cNvPicPr>
            <a:picLocks noChangeAspect="1"/>
          </p:cNvPicPr>
          <p:nvPr/>
        </p:nvPicPr>
        <p:blipFill>
          <a:blip r:embed="rId3"/>
          <a:stretch>
            <a:fillRect/>
          </a:stretch>
        </p:blipFill>
        <p:spPr>
          <a:xfrm>
            <a:off x="3486461" y="2420771"/>
            <a:ext cx="2009228" cy="1074703"/>
          </a:xfrm>
          <a:prstGeom prst="rect">
            <a:avLst/>
          </a:prstGeom>
        </p:spPr>
      </p:pic>
      <p:sp>
        <p:nvSpPr>
          <p:cNvPr id="5" name="Rectangle 4"/>
          <p:cNvSpPr/>
          <p:nvPr/>
        </p:nvSpPr>
        <p:spPr>
          <a:xfrm>
            <a:off x="339071" y="3821164"/>
            <a:ext cx="8353886" cy="369332"/>
          </a:xfrm>
          <a:prstGeom prst="rect">
            <a:avLst/>
          </a:prstGeom>
        </p:spPr>
        <p:txBody>
          <a:bodyPr wrap="square">
            <a:spAutoFit/>
          </a:bodyPr>
          <a:lstStyle/>
          <a:p>
            <a:pPr algn="ctr"/>
            <a:r>
              <a:rPr lang="en-US" dirty="0" smtClean="0"/>
              <a:t>	</a:t>
            </a:r>
            <a:r>
              <a:rPr lang="en-US" dirty="0"/>
              <a:t>	</a:t>
            </a:r>
            <a:r>
              <a:rPr lang="en-US" dirty="0" smtClean="0"/>
              <a:t>Retrieval and matching </a:t>
            </a:r>
            <a:r>
              <a:rPr lang="en-US" dirty="0"/>
              <a:t>alone aren’t adequate</a:t>
            </a:r>
            <a:r>
              <a:rPr lang="en-US" dirty="0" smtClean="0"/>
              <a:t>!</a:t>
            </a:r>
            <a:endParaRPr lang="en-US" dirty="0"/>
          </a:p>
        </p:txBody>
      </p:sp>
      <p:sp>
        <p:nvSpPr>
          <p:cNvPr id="6" name="Rectangle 5"/>
          <p:cNvSpPr/>
          <p:nvPr/>
        </p:nvSpPr>
        <p:spPr>
          <a:xfrm>
            <a:off x="2267083" y="4489390"/>
            <a:ext cx="5080164" cy="369332"/>
          </a:xfrm>
          <a:prstGeom prst="rect">
            <a:avLst/>
          </a:prstGeom>
          <a:solidFill>
            <a:srgbClr val="D5D286"/>
          </a:solidFill>
        </p:spPr>
        <p:txBody>
          <a:bodyPr wrap="square">
            <a:spAutoFit/>
          </a:bodyPr>
          <a:lstStyle/>
          <a:p>
            <a:pPr algn="ctr"/>
            <a:r>
              <a:rPr lang="en-US" dirty="0" smtClean="0"/>
              <a:t>Need </a:t>
            </a:r>
            <a:r>
              <a:rPr lang="en-US" dirty="0"/>
              <a:t>knowledge that can be used for inference.</a:t>
            </a:r>
          </a:p>
        </p:txBody>
      </p:sp>
    </p:spTree>
    <p:extLst>
      <p:ext uri="{BB962C8B-B14F-4D97-AF65-F5344CB8AC3E}">
        <p14:creationId xmlns:p14="http://schemas.microsoft.com/office/powerpoint/2010/main" val="54781312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7"/>
          <p:cNvGraphicFramePr>
            <a:graphicFrameLocks noGrp="1"/>
          </p:cNvGraphicFramePr>
          <p:nvPr>
            <p:extLst>
              <p:ext uri="{D42A27DB-BD31-4B8C-83A1-F6EECF244321}">
                <p14:modId xmlns:p14="http://schemas.microsoft.com/office/powerpoint/2010/main" val="443334850"/>
              </p:ext>
            </p:extLst>
          </p:nvPr>
        </p:nvGraphicFramePr>
        <p:xfrm>
          <a:off x="457200" y="2816535"/>
          <a:ext cx="8523514" cy="1112520"/>
        </p:xfrm>
        <a:graphic>
          <a:graphicData uri="http://schemas.openxmlformats.org/drawingml/2006/table">
            <a:tbl>
              <a:tblPr firstRow="1" bandRow="1">
                <a:tableStyleId>{5A111915-BE36-4E01-A7E5-04B1672EAD32}</a:tableStyleId>
              </a:tblPr>
              <a:tblGrid>
                <a:gridCol w="2069316"/>
                <a:gridCol w="6454198"/>
              </a:tblGrid>
              <a:tr h="370840">
                <a:tc>
                  <a:txBody>
                    <a:bodyPr/>
                    <a:lstStyle/>
                    <a:p>
                      <a:r>
                        <a:rPr lang="en-US" sz="1600" dirty="0" smtClean="0"/>
                        <a:t>Term (T)</a:t>
                      </a:r>
                      <a:endParaRPr lang="en-US" sz="1600" b="1" dirty="0"/>
                    </a:p>
                  </a:txBody>
                  <a:tcPr/>
                </a:tc>
                <a:tc>
                  <a:txBody>
                    <a:bodyPr/>
                    <a:lstStyle/>
                    <a:p>
                      <a:r>
                        <a:rPr lang="en-US" sz="1600" dirty="0" smtClean="0"/>
                        <a:t>Properties</a:t>
                      </a:r>
                      <a:endParaRPr lang="en-US" sz="1600" b="1" dirty="0"/>
                    </a:p>
                  </a:txBody>
                  <a:tcPr/>
                </a:tc>
              </a:tr>
              <a:tr h="370840">
                <a:tc>
                  <a:txBody>
                    <a:bodyPr/>
                    <a:lstStyle/>
                    <a:p>
                      <a:r>
                        <a:rPr lang="en-US" sz="1600" dirty="0" smtClean="0"/>
                        <a:t>chemical change</a:t>
                      </a:r>
                      <a:endParaRPr lang="en-US" sz="1600" dirty="0"/>
                    </a:p>
                  </a:txBody>
                  <a:tcPr/>
                </a:tc>
                <a:tc>
                  <a:txBody>
                    <a:bodyPr/>
                    <a:lstStyle/>
                    <a:p>
                      <a:r>
                        <a:rPr lang="en-US" sz="1600" dirty="0" smtClean="0"/>
                        <a:t>(T, is</a:t>
                      </a:r>
                      <a:r>
                        <a:rPr lang="en-US" sz="1600" baseline="0" dirty="0" smtClean="0"/>
                        <a:t> a, change) &amp; (T, produces, new substances)</a:t>
                      </a:r>
                      <a:endParaRPr lang="en-US" sz="1600" dirty="0"/>
                    </a:p>
                  </a:txBody>
                  <a:tcPr/>
                </a:tc>
              </a:tr>
              <a:tr h="370840">
                <a:tc>
                  <a:txBody>
                    <a:bodyPr/>
                    <a:lstStyle/>
                    <a:p>
                      <a:r>
                        <a:rPr lang="en-US" sz="1600" dirty="0" smtClean="0"/>
                        <a:t>adaptation</a:t>
                      </a:r>
                      <a:endParaRPr lang="en-US" sz="1600" dirty="0"/>
                    </a:p>
                  </a:txBody>
                  <a:tcPr/>
                </a:tc>
                <a:tc>
                  <a:txBody>
                    <a:bodyPr/>
                    <a:lstStyle/>
                    <a:p>
                      <a:r>
                        <a:rPr lang="en-US" sz="1600" dirty="0" smtClean="0"/>
                        <a:t>(T,</a:t>
                      </a:r>
                      <a:r>
                        <a:rPr lang="en-US" sz="1600" baseline="0" dirty="0" smtClean="0"/>
                        <a:t> is a, behavior) &amp; (T, helps, (animal, meet, its environmental needs)</a:t>
                      </a:r>
                      <a:endParaRPr lang="en-US" sz="1600" dirty="0"/>
                    </a:p>
                  </a:txBody>
                  <a:tcPr/>
                </a:tc>
              </a:tr>
            </a:tbl>
          </a:graphicData>
        </a:graphic>
      </p:graphicFrame>
      <p:sp>
        <p:nvSpPr>
          <p:cNvPr id="10" name="Title 1"/>
          <p:cNvSpPr>
            <a:spLocks noGrp="1"/>
          </p:cNvSpPr>
          <p:nvPr>
            <p:ph type="title"/>
          </p:nvPr>
        </p:nvSpPr>
        <p:spPr>
          <a:xfrm>
            <a:off x="457200" y="62463"/>
            <a:ext cx="8229600" cy="990600"/>
          </a:xfrm>
        </p:spPr>
        <p:txBody>
          <a:bodyPr/>
          <a:lstStyle/>
          <a:p>
            <a:r>
              <a:rPr lang="en-US" dirty="0" smtClean="0"/>
              <a:t>Knowledge Extraction</a:t>
            </a:r>
            <a:endParaRPr lang="en-US" dirty="0"/>
          </a:p>
        </p:txBody>
      </p:sp>
      <p:pic>
        <p:nvPicPr>
          <p:cNvPr id="6" name="Picture 5"/>
          <p:cNvPicPr>
            <a:picLocks noChangeAspect="1"/>
          </p:cNvPicPr>
          <p:nvPr/>
        </p:nvPicPr>
        <p:blipFill>
          <a:blip r:embed="rId3"/>
          <a:stretch>
            <a:fillRect/>
          </a:stretch>
        </p:blipFill>
        <p:spPr>
          <a:xfrm>
            <a:off x="7170137" y="199764"/>
            <a:ext cx="1509405" cy="807356"/>
          </a:xfrm>
          <a:prstGeom prst="rect">
            <a:avLst/>
          </a:prstGeom>
        </p:spPr>
      </p:pic>
      <p:sp>
        <p:nvSpPr>
          <p:cNvPr id="7" name="TextBox 6"/>
          <p:cNvSpPr txBox="1"/>
          <p:nvPr/>
        </p:nvSpPr>
        <p:spPr>
          <a:xfrm>
            <a:off x="457200" y="1379658"/>
            <a:ext cx="7906480" cy="923330"/>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b="1" dirty="0" smtClean="0"/>
              <a:t>Definitions</a:t>
            </a:r>
            <a:r>
              <a:rPr lang="en-US" dirty="0" smtClean="0"/>
              <a:t>: </a:t>
            </a:r>
          </a:p>
          <a:p>
            <a:endParaRPr lang="en-US" dirty="0" smtClean="0"/>
          </a:p>
          <a:p>
            <a:r>
              <a:rPr lang="en-US" dirty="0" smtClean="0"/>
              <a:t>Pattern-based extractor that exploits regularities in definitional language </a:t>
            </a:r>
            <a:endParaRPr lang="en-US" dirty="0"/>
          </a:p>
        </p:txBody>
      </p:sp>
    </p:spTree>
    <p:extLst>
      <p:ext uri="{BB962C8B-B14F-4D97-AF65-F5344CB8AC3E}">
        <p14:creationId xmlns:p14="http://schemas.microsoft.com/office/powerpoint/2010/main" val="4227928736"/>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Rounded Rectangle 94"/>
          <p:cNvSpPr/>
          <p:nvPr/>
        </p:nvSpPr>
        <p:spPr>
          <a:xfrm>
            <a:off x="1078777" y="1461037"/>
            <a:ext cx="6520200" cy="1092365"/>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Question Interpretation</a:t>
            </a:r>
            <a:endParaRPr lang="en-US" dirty="0"/>
          </a:p>
        </p:txBody>
      </p:sp>
      <p:grpSp>
        <p:nvGrpSpPr>
          <p:cNvPr id="120" name="Group 119"/>
          <p:cNvGrpSpPr/>
          <p:nvPr/>
        </p:nvGrpSpPr>
        <p:grpSpPr>
          <a:xfrm>
            <a:off x="455010" y="5093149"/>
            <a:ext cx="7865513" cy="1092365"/>
            <a:chOff x="614492" y="4904186"/>
            <a:chExt cx="7865513" cy="1092365"/>
          </a:xfrm>
        </p:grpSpPr>
        <p:sp>
          <p:nvSpPr>
            <p:cNvPr id="100" name="Rounded Rectangle 99"/>
            <p:cNvSpPr/>
            <p:nvPr/>
          </p:nvSpPr>
          <p:spPr>
            <a:xfrm>
              <a:off x="614492" y="4904186"/>
              <a:ext cx="7865513" cy="1092365"/>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01" name="Can 100"/>
            <p:cNvSpPr/>
            <p:nvPr/>
          </p:nvSpPr>
          <p:spPr>
            <a:xfrm>
              <a:off x="751069" y="5065839"/>
              <a:ext cx="862481" cy="696382"/>
            </a:xfrm>
            <a:prstGeom prst="can">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400" dirty="0" smtClean="0"/>
                <a:t>Study</a:t>
              </a:r>
            </a:p>
            <a:p>
              <a:pPr algn="ctr"/>
              <a:r>
                <a:rPr lang="en-US" sz="1400" dirty="0" smtClean="0"/>
                <a:t>guide</a:t>
              </a:r>
              <a:endParaRPr lang="en-US" sz="1400" dirty="0"/>
            </a:p>
          </p:txBody>
        </p:sp>
        <p:sp>
          <p:nvSpPr>
            <p:cNvPr id="104" name="Can 103"/>
            <p:cNvSpPr/>
            <p:nvPr/>
          </p:nvSpPr>
          <p:spPr>
            <a:xfrm>
              <a:off x="1693378" y="5065839"/>
              <a:ext cx="862481" cy="696382"/>
            </a:xfrm>
            <a:prstGeom prst="can">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400" dirty="0" smtClean="0"/>
                <a:t>Web</a:t>
              </a:r>
              <a:endParaRPr lang="en-US" sz="1400" dirty="0"/>
            </a:p>
          </p:txBody>
        </p:sp>
        <p:sp>
          <p:nvSpPr>
            <p:cNvPr id="105" name="Can 104"/>
            <p:cNvSpPr/>
            <p:nvPr/>
          </p:nvSpPr>
          <p:spPr>
            <a:xfrm>
              <a:off x="2628431" y="5065839"/>
              <a:ext cx="1042193" cy="696382"/>
            </a:xfrm>
            <a:prstGeom prst="can">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400" dirty="0" smtClean="0"/>
                <a:t>Definitions</a:t>
              </a:r>
              <a:endParaRPr lang="en-US" sz="1400" dirty="0"/>
            </a:p>
          </p:txBody>
        </p:sp>
        <p:sp>
          <p:nvSpPr>
            <p:cNvPr id="106" name="Can 105"/>
            <p:cNvSpPr/>
            <p:nvPr/>
          </p:nvSpPr>
          <p:spPr>
            <a:xfrm>
              <a:off x="4003244" y="5093149"/>
              <a:ext cx="862481" cy="696382"/>
            </a:xfrm>
            <a:prstGeom prst="can">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400" dirty="0" smtClean="0"/>
                <a:t>Effect</a:t>
              </a:r>
              <a:endParaRPr lang="en-US" sz="1400" dirty="0"/>
            </a:p>
          </p:txBody>
        </p:sp>
        <p:sp>
          <p:nvSpPr>
            <p:cNvPr id="107" name="Can 106"/>
            <p:cNvSpPr/>
            <p:nvPr/>
          </p:nvSpPr>
          <p:spPr>
            <a:xfrm>
              <a:off x="5061282" y="5093149"/>
              <a:ext cx="1001737" cy="696382"/>
            </a:xfrm>
            <a:prstGeom prst="can">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400" dirty="0" smtClean="0"/>
                <a:t>Purpose</a:t>
              </a:r>
              <a:endParaRPr lang="en-US" sz="1400" dirty="0"/>
            </a:p>
          </p:txBody>
        </p:sp>
        <p:sp>
          <p:nvSpPr>
            <p:cNvPr id="108" name="TextBox 107"/>
            <p:cNvSpPr txBox="1"/>
            <p:nvPr/>
          </p:nvSpPr>
          <p:spPr>
            <a:xfrm>
              <a:off x="5944507" y="5232553"/>
              <a:ext cx="996844" cy="369332"/>
            </a:xfrm>
            <a:prstGeom prst="rect">
              <a:avLst/>
            </a:prstGeom>
            <a:noFill/>
          </p:spPr>
          <p:txBody>
            <a:bodyPr wrap="square" rtlCol="0">
              <a:spAutoFit/>
            </a:bodyPr>
            <a:lstStyle/>
            <a:p>
              <a:pPr algn="ctr"/>
              <a:r>
                <a:rPr lang="en-US" dirty="0" smtClean="0"/>
                <a:t>…</a:t>
              </a:r>
              <a:endParaRPr lang="en-US" dirty="0"/>
            </a:p>
          </p:txBody>
        </p:sp>
        <p:sp>
          <p:nvSpPr>
            <p:cNvPr id="109" name="Can 108"/>
            <p:cNvSpPr/>
            <p:nvPr/>
          </p:nvSpPr>
          <p:spPr>
            <a:xfrm>
              <a:off x="6811364" y="5093149"/>
              <a:ext cx="1120254" cy="696382"/>
            </a:xfrm>
            <a:prstGeom prst="can">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400" dirty="0" smtClean="0"/>
                <a:t>Taxonomic</a:t>
              </a:r>
              <a:endParaRPr lang="en-US" sz="1400" dirty="0"/>
            </a:p>
          </p:txBody>
        </p:sp>
      </p:grpSp>
      <p:sp>
        <p:nvSpPr>
          <p:cNvPr id="118" name="Down Arrow 117"/>
          <p:cNvSpPr/>
          <p:nvPr/>
        </p:nvSpPr>
        <p:spPr>
          <a:xfrm>
            <a:off x="4182954" y="2648984"/>
            <a:ext cx="284553" cy="477909"/>
          </a:xfrm>
          <a:prstGeom prst="downArrow">
            <a:avLst/>
          </a:prstGeom>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30" name="Up-Down Arrow 129"/>
          <p:cNvSpPr/>
          <p:nvPr/>
        </p:nvSpPr>
        <p:spPr>
          <a:xfrm>
            <a:off x="4169299" y="4373943"/>
            <a:ext cx="284553" cy="641764"/>
          </a:xfrm>
          <a:prstGeom prst="upDownArrow">
            <a:avLst/>
          </a:prstGeom>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33" name="Title 1"/>
          <p:cNvSpPr>
            <a:spLocks noGrp="1"/>
          </p:cNvSpPr>
          <p:nvPr>
            <p:ph type="title"/>
          </p:nvPr>
        </p:nvSpPr>
        <p:spPr>
          <a:xfrm>
            <a:off x="115704" y="312038"/>
            <a:ext cx="8737244" cy="809746"/>
          </a:xfrm>
        </p:spPr>
        <p:txBody>
          <a:bodyPr/>
          <a:lstStyle/>
          <a:p>
            <a:r>
              <a:rPr lang="en-US" dirty="0" smtClean="0"/>
              <a:t>Knowledge</a:t>
            </a:r>
            <a:endParaRPr lang="en-US" dirty="0"/>
          </a:p>
        </p:txBody>
      </p:sp>
      <p:sp>
        <p:nvSpPr>
          <p:cNvPr id="139" name="TextBox 138"/>
          <p:cNvSpPr txBox="1"/>
          <p:nvPr/>
        </p:nvSpPr>
        <p:spPr>
          <a:xfrm>
            <a:off x="591586" y="6226475"/>
            <a:ext cx="2919555"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algn="ctr"/>
            <a:r>
              <a:rPr lang="en-US" dirty="0" smtClean="0"/>
              <a:t>Open Extractors</a:t>
            </a:r>
            <a:endParaRPr lang="en-US" dirty="0"/>
          </a:p>
        </p:txBody>
      </p:sp>
      <p:sp>
        <p:nvSpPr>
          <p:cNvPr id="140" name="TextBox 139"/>
          <p:cNvSpPr txBox="1"/>
          <p:nvPr/>
        </p:nvSpPr>
        <p:spPr>
          <a:xfrm>
            <a:off x="3659647" y="6219646"/>
            <a:ext cx="4660875"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algn="ctr"/>
            <a:r>
              <a:rPr lang="en-US" dirty="0" smtClean="0"/>
              <a:t>Relation-specific</a:t>
            </a:r>
            <a:endParaRPr lang="en-US" dirty="0"/>
          </a:p>
        </p:txBody>
      </p:sp>
      <p:cxnSp>
        <p:nvCxnSpPr>
          <p:cNvPr id="144" name="Straight Connector 143"/>
          <p:cNvCxnSpPr/>
          <p:nvPr/>
        </p:nvCxnSpPr>
        <p:spPr>
          <a:xfrm>
            <a:off x="3645993" y="5093149"/>
            <a:ext cx="13655" cy="1092365"/>
          </a:xfrm>
          <a:prstGeom prst="line">
            <a:avLst/>
          </a:prstGeom>
          <a:ln>
            <a:solidFill>
              <a:schemeClr val="accent2"/>
            </a:solidFill>
            <a:tailEnd type="none"/>
          </a:ln>
        </p:spPr>
        <p:style>
          <a:lnRef idx="2">
            <a:schemeClr val="accent1"/>
          </a:lnRef>
          <a:fillRef idx="0">
            <a:schemeClr val="accent1"/>
          </a:fillRef>
          <a:effectRef idx="1">
            <a:schemeClr val="accent1"/>
          </a:effectRef>
          <a:fontRef idx="minor">
            <a:schemeClr val="tx1"/>
          </a:fontRef>
        </p:style>
      </p:cxnSp>
      <p:sp>
        <p:nvSpPr>
          <p:cNvPr id="27" name="Rounded Rectangle 26"/>
          <p:cNvSpPr/>
          <p:nvPr/>
        </p:nvSpPr>
        <p:spPr>
          <a:xfrm>
            <a:off x="887602" y="3195164"/>
            <a:ext cx="6884534" cy="1119674"/>
          </a:xfrm>
          <a:prstGeom prst="roundRect">
            <a:avLst/>
          </a:prstGeom>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t>Reasoning</a:t>
            </a:r>
            <a:endParaRPr lang="en-US" dirty="0"/>
          </a:p>
        </p:txBody>
      </p:sp>
      <p:pic>
        <p:nvPicPr>
          <p:cNvPr id="19" name="Picture 18"/>
          <p:cNvPicPr>
            <a:picLocks noChangeAspect="1"/>
          </p:cNvPicPr>
          <p:nvPr/>
        </p:nvPicPr>
        <p:blipFill>
          <a:blip r:embed="rId3"/>
          <a:stretch>
            <a:fillRect/>
          </a:stretch>
        </p:blipFill>
        <p:spPr>
          <a:xfrm>
            <a:off x="7170137" y="199764"/>
            <a:ext cx="1509405" cy="807356"/>
          </a:xfrm>
          <a:prstGeom prst="rect">
            <a:avLst/>
          </a:prstGeom>
        </p:spPr>
      </p:pic>
    </p:spTree>
    <p:extLst>
      <p:ext uri="{BB962C8B-B14F-4D97-AF65-F5344CB8AC3E}">
        <p14:creationId xmlns:p14="http://schemas.microsoft.com/office/powerpoint/2010/main" val="3741994475"/>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 Interpretation</a:t>
            </a:r>
            <a:endParaRPr lang="en-US" dirty="0"/>
          </a:p>
        </p:txBody>
      </p:sp>
      <p:sp>
        <p:nvSpPr>
          <p:cNvPr id="27" name="TextBox 26"/>
          <p:cNvSpPr txBox="1"/>
          <p:nvPr/>
        </p:nvSpPr>
        <p:spPr>
          <a:xfrm>
            <a:off x="339071" y="1324429"/>
            <a:ext cx="8659786" cy="923330"/>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en-US" b="1" dirty="0"/>
              <a:t>Which example describes an organism taking in nutrients? </a:t>
            </a:r>
            <a:r>
              <a:rPr lang="en-US" dirty="0" smtClean="0"/>
              <a:t>(A) a </a:t>
            </a:r>
            <a:r>
              <a:rPr lang="en-US" dirty="0"/>
              <a:t>dog burying a bone </a:t>
            </a:r>
            <a:r>
              <a:rPr lang="en-US" dirty="0" smtClean="0"/>
              <a:t>(</a:t>
            </a:r>
            <a:r>
              <a:rPr lang="en-US" dirty="0"/>
              <a:t>B) a girl eating an apple </a:t>
            </a:r>
            <a:r>
              <a:rPr lang="en-US" dirty="0" smtClean="0"/>
              <a:t>(</a:t>
            </a:r>
            <a:r>
              <a:rPr lang="en-US" dirty="0"/>
              <a:t>C) an insect crawling on a leaf </a:t>
            </a:r>
            <a:endParaRPr lang="en-US" dirty="0" smtClean="0"/>
          </a:p>
          <a:p>
            <a:r>
              <a:rPr lang="en-US" dirty="0" smtClean="0"/>
              <a:t>(</a:t>
            </a:r>
            <a:r>
              <a:rPr lang="en-US" dirty="0"/>
              <a:t>D) a boy planting tomatoes in a garden</a:t>
            </a:r>
          </a:p>
        </p:txBody>
      </p:sp>
      <p:sp>
        <p:nvSpPr>
          <p:cNvPr id="28" name="TextBox 27"/>
          <p:cNvSpPr txBox="1"/>
          <p:nvPr/>
        </p:nvSpPr>
        <p:spPr>
          <a:xfrm>
            <a:off x="339071" y="3011710"/>
            <a:ext cx="8659786" cy="369332"/>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dirty="0" smtClean="0"/>
              <a:t>(B) a girl eating an apple describes an organism taking in nutrients</a:t>
            </a:r>
          </a:p>
        </p:txBody>
      </p:sp>
      <p:sp>
        <p:nvSpPr>
          <p:cNvPr id="6" name="TextBox 5"/>
          <p:cNvSpPr txBox="1"/>
          <p:nvPr/>
        </p:nvSpPr>
        <p:spPr>
          <a:xfrm>
            <a:off x="339071" y="4184023"/>
            <a:ext cx="8659786" cy="369332"/>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dirty="0" smtClean="0"/>
              <a:t>[girl eat apple]	EXAMPLE	[organism take in nutrients]</a:t>
            </a:r>
          </a:p>
        </p:txBody>
      </p:sp>
      <p:sp>
        <p:nvSpPr>
          <p:cNvPr id="3" name="TextBox 2"/>
          <p:cNvSpPr txBox="1"/>
          <p:nvPr/>
        </p:nvSpPr>
        <p:spPr>
          <a:xfrm>
            <a:off x="399142" y="2576286"/>
            <a:ext cx="1397000" cy="369332"/>
          </a:xfrm>
          <a:prstGeom prst="rect">
            <a:avLst/>
          </a:prstGeom>
          <a:noFill/>
        </p:spPr>
        <p:txBody>
          <a:bodyPr wrap="square" rtlCol="0">
            <a:spAutoFit/>
          </a:bodyPr>
          <a:lstStyle/>
          <a:p>
            <a:r>
              <a:rPr lang="en-US" b="1" dirty="0" smtClean="0"/>
              <a:t>Assertion</a:t>
            </a:r>
            <a:endParaRPr lang="en-US" b="1" dirty="0"/>
          </a:p>
        </p:txBody>
      </p:sp>
      <p:sp>
        <p:nvSpPr>
          <p:cNvPr id="10" name="TextBox 9"/>
          <p:cNvSpPr txBox="1"/>
          <p:nvPr/>
        </p:nvSpPr>
        <p:spPr>
          <a:xfrm>
            <a:off x="399141" y="3765949"/>
            <a:ext cx="2540001" cy="369332"/>
          </a:xfrm>
          <a:prstGeom prst="rect">
            <a:avLst/>
          </a:prstGeom>
          <a:noFill/>
        </p:spPr>
        <p:txBody>
          <a:bodyPr wrap="square" rtlCol="0">
            <a:spAutoFit/>
          </a:bodyPr>
          <a:lstStyle/>
          <a:p>
            <a:r>
              <a:rPr lang="en-US" b="1" dirty="0" smtClean="0"/>
              <a:t>Relation Extraction</a:t>
            </a:r>
            <a:endParaRPr lang="en-US" b="1" dirty="0"/>
          </a:p>
        </p:txBody>
      </p:sp>
      <p:pic>
        <p:nvPicPr>
          <p:cNvPr id="11" name="Picture 10"/>
          <p:cNvPicPr>
            <a:picLocks noChangeAspect="1"/>
          </p:cNvPicPr>
          <p:nvPr/>
        </p:nvPicPr>
        <p:blipFill>
          <a:blip r:embed="rId3"/>
          <a:stretch>
            <a:fillRect/>
          </a:stretch>
        </p:blipFill>
        <p:spPr>
          <a:xfrm>
            <a:off x="7170137" y="199764"/>
            <a:ext cx="1509405" cy="807356"/>
          </a:xfrm>
          <a:prstGeom prst="rect">
            <a:avLst/>
          </a:prstGeom>
        </p:spPr>
      </p:pic>
    </p:spTree>
    <p:extLst>
      <p:ext uri="{BB962C8B-B14F-4D97-AF65-F5344CB8AC3E}">
        <p14:creationId xmlns:p14="http://schemas.microsoft.com/office/powerpoint/2010/main" val="434432951"/>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Structured Matching as a one-step inference</a:t>
            </a:r>
            <a:endParaRPr lang="en-US" dirty="0"/>
          </a:p>
        </p:txBody>
      </p:sp>
      <p:sp>
        <p:nvSpPr>
          <p:cNvPr id="13" name="TextBox 12"/>
          <p:cNvSpPr txBox="1"/>
          <p:nvPr/>
        </p:nvSpPr>
        <p:spPr>
          <a:xfrm>
            <a:off x="339071" y="1443950"/>
            <a:ext cx="8659786" cy="369332"/>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dirty="0" smtClean="0"/>
              <a:t>[girl eat apple]	EXAMPLE	[organism take in nutrients]</a:t>
            </a:r>
          </a:p>
        </p:txBody>
      </p:sp>
      <p:pic>
        <p:nvPicPr>
          <p:cNvPr id="24" name="Picture 23"/>
          <p:cNvPicPr>
            <a:picLocks noChangeAspect="1"/>
          </p:cNvPicPr>
          <p:nvPr/>
        </p:nvPicPr>
        <p:blipFill>
          <a:blip r:embed="rId3"/>
          <a:stretch>
            <a:fillRect/>
          </a:stretch>
        </p:blipFill>
        <p:spPr>
          <a:xfrm>
            <a:off x="2095500" y="2028710"/>
            <a:ext cx="4200071" cy="4689590"/>
          </a:xfrm>
          <a:prstGeom prst="rect">
            <a:avLst/>
          </a:prstGeom>
        </p:spPr>
      </p:pic>
      <p:sp>
        <p:nvSpPr>
          <p:cNvPr id="25" name="TextBox 24"/>
          <p:cNvSpPr txBox="1"/>
          <p:nvPr/>
        </p:nvSpPr>
        <p:spPr>
          <a:xfrm>
            <a:off x="4916714" y="4397046"/>
            <a:ext cx="2485572" cy="369332"/>
          </a:xfrm>
          <a:prstGeom prst="rect">
            <a:avLst/>
          </a:prstGeom>
          <a:noFill/>
        </p:spPr>
        <p:txBody>
          <a:bodyPr wrap="square" rtlCol="0">
            <a:spAutoFit/>
          </a:bodyPr>
          <a:lstStyle/>
          <a:p>
            <a:r>
              <a:rPr lang="en-US" dirty="0" smtClean="0"/>
              <a:t>EFFECT Relation</a:t>
            </a:r>
            <a:endParaRPr lang="en-US" dirty="0"/>
          </a:p>
        </p:txBody>
      </p:sp>
      <p:sp>
        <p:nvSpPr>
          <p:cNvPr id="32" name="TextBox 31"/>
          <p:cNvSpPr txBox="1"/>
          <p:nvPr/>
        </p:nvSpPr>
        <p:spPr>
          <a:xfrm>
            <a:off x="5050970" y="5511017"/>
            <a:ext cx="3331029" cy="369332"/>
          </a:xfrm>
          <a:prstGeom prst="rect">
            <a:avLst/>
          </a:prstGeom>
          <a:noFill/>
        </p:spPr>
        <p:txBody>
          <a:bodyPr wrap="square" rtlCol="0">
            <a:spAutoFit/>
          </a:bodyPr>
          <a:lstStyle/>
          <a:p>
            <a:r>
              <a:rPr lang="en-US" dirty="0" smtClean="0"/>
              <a:t>girl ISA animal</a:t>
            </a:r>
            <a:endParaRPr lang="en-US" dirty="0"/>
          </a:p>
        </p:txBody>
      </p:sp>
      <p:sp>
        <p:nvSpPr>
          <p:cNvPr id="33" name="TextBox 32"/>
          <p:cNvSpPr txBox="1"/>
          <p:nvPr/>
        </p:nvSpPr>
        <p:spPr>
          <a:xfrm>
            <a:off x="5050970" y="3232274"/>
            <a:ext cx="4093030" cy="369332"/>
          </a:xfrm>
          <a:prstGeom prst="rect">
            <a:avLst/>
          </a:prstGeom>
          <a:noFill/>
        </p:spPr>
        <p:txBody>
          <a:bodyPr wrap="square" rtlCol="0">
            <a:spAutoFit/>
          </a:bodyPr>
          <a:lstStyle/>
          <a:p>
            <a:r>
              <a:rPr lang="en-US" dirty="0" smtClean="0"/>
              <a:t>get ISA take &amp; animal ISA organism </a:t>
            </a:r>
            <a:endParaRPr lang="en-US" dirty="0"/>
          </a:p>
        </p:txBody>
      </p:sp>
    </p:spTree>
    <p:extLst>
      <p:ext uri="{BB962C8B-B14F-4D97-AF65-F5344CB8AC3E}">
        <p14:creationId xmlns:p14="http://schemas.microsoft.com/office/powerpoint/2010/main" val="3870485825"/>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Rounded Rectangle 116"/>
          <p:cNvSpPr/>
          <p:nvPr/>
        </p:nvSpPr>
        <p:spPr>
          <a:xfrm>
            <a:off x="887602" y="3195164"/>
            <a:ext cx="6884534" cy="1119674"/>
          </a:xfrm>
          <a:prstGeom prst="roundRect">
            <a:avLst/>
          </a:prstGeom>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nvGrpSpPr>
          <p:cNvPr id="98" name="Group 97"/>
          <p:cNvGrpSpPr/>
          <p:nvPr/>
        </p:nvGrpSpPr>
        <p:grpSpPr>
          <a:xfrm>
            <a:off x="1078777" y="3400643"/>
            <a:ext cx="6520200" cy="737346"/>
            <a:chOff x="1078777" y="2853802"/>
            <a:chExt cx="6520200" cy="737346"/>
          </a:xfrm>
        </p:grpSpPr>
        <p:sp>
          <p:nvSpPr>
            <p:cNvPr id="89" name="Predefined Process 88"/>
            <p:cNvSpPr/>
            <p:nvPr/>
          </p:nvSpPr>
          <p:spPr>
            <a:xfrm>
              <a:off x="1078777" y="2853802"/>
              <a:ext cx="1119743" cy="737346"/>
            </a:xfrm>
            <a:prstGeom prst="flowChartPredefinedProcess">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400" dirty="0" smtClean="0"/>
                <a:t>BOW</a:t>
              </a:r>
            </a:p>
            <a:p>
              <a:pPr algn="ctr"/>
              <a:r>
                <a:rPr lang="en-US" sz="1400" dirty="0" smtClean="0"/>
                <a:t>Solver</a:t>
              </a:r>
              <a:endParaRPr lang="en-US" sz="1400" dirty="0"/>
            </a:p>
          </p:txBody>
        </p:sp>
        <p:sp>
          <p:nvSpPr>
            <p:cNvPr id="90" name="Predefined Process 89"/>
            <p:cNvSpPr/>
            <p:nvPr/>
          </p:nvSpPr>
          <p:spPr>
            <a:xfrm>
              <a:off x="2732114" y="2853802"/>
              <a:ext cx="1119743" cy="737346"/>
            </a:xfrm>
            <a:prstGeom prst="flowChartPredefinedProcess">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400" dirty="0" smtClean="0"/>
                <a:t>Tuple </a:t>
              </a:r>
            </a:p>
            <a:p>
              <a:pPr algn="ctr"/>
              <a:r>
                <a:rPr lang="en-US" sz="1400" dirty="0" smtClean="0"/>
                <a:t>Solver</a:t>
              </a:r>
              <a:endParaRPr lang="en-US" sz="1400" dirty="0"/>
            </a:p>
          </p:txBody>
        </p:sp>
        <p:sp>
          <p:nvSpPr>
            <p:cNvPr id="92" name="Predefined Process 91"/>
            <p:cNvSpPr/>
            <p:nvPr/>
          </p:nvSpPr>
          <p:spPr>
            <a:xfrm>
              <a:off x="4644156" y="2853802"/>
              <a:ext cx="1119743" cy="737346"/>
            </a:xfrm>
            <a:prstGeom prst="flowChartPredefinedProcess">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400" dirty="0" smtClean="0"/>
                <a:t>MLN Solver</a:t>
              </a:r>
              <a:endParaRPr lang="en-US" sz="1400" dirty="0"/>
            </a:p>
          </p:txBody>
        </p:sp>
        <p:sp>
          <p:nvSpPr>
            <p:cNvPr id="93" name="TextBox 92"/>
            <p:cNvSpPr txBox="1"/>
            <p:nvPr/>
          </p:nvSpPr>
          <p:spPr>
            <a:xfrm>
              <a:off x="5582359" y="3031311"/>
              <a:ext cx="996844" cy="369332"/>
            </a:xfrm>
            <a:prstGeom prst="rect">
              <a:avLst/>
            </a:prstGeom>
            <a:noFill/>
          </p:spPr>
          <p:txBody>
            <a:bodyPr wrap="square" rtlCol="0">
              <a:spAutoFit/>
            </a:bodyPr>
            <a:lstStyle/>
            <a:p>
              <a:pPr algn="ctr"/>
              <a:r>
                <a:rPr lang="en-US" dirty="0" smtClean="0"/>
                <a:t>…</a:t>
              </a:r>
              <a:endParaRPr lang="en-US" dirty="0"/>
            </a:p>
          </p:txBody>
        </p:sp>
        <p:sp>
          <p:nvSpPr>
            <p:cNvPr id="94" name="Predefined Process 93"/>
            <p:cNvSpPr/>
            <p:nvPr/>
          </p:nvSpPr>
          <p:spPr>
            <a:xfrm>
              <a:off x="6479234" y="2853802"/>
              <a:ext cx="1119743" cy="737346"/>
            </a:xfrm>
            <a:prstGeom prst="flowChartPredefinedProcess">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400" dirty="0" smtClean="0"/>
                <a:t>???</a:t>
              </a:r>
              <a:endParaRPr lang="en-US" sz="1400" dirty="0"/>
            </a:p>
          </p:txBody>
        </p:sp>
      </p:grpSp>
      <p:sp>
        <p:nvSpPr>
          <p:cNvPr id="95" name="Rounded Rectangle 94"/>
          <p:cNvSpPr/>
          <p:nvPr/>
        </p:nvSpPr>
        <p:spPr>
          <a:xfrm>
            <a:off x="1078777" y="1461037"/>
            <a:ext cx="6520200" cy="1092365"/>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smtClean="0"/>
              <a:t>Question Interpretation</a:t>
            </a:r>
            <a:endParaRPr lang="en-US" dirty="0"/>
          </a:p>
        </p:txBody>
      </p:sp>
      <p:grpSp>
        <p:nvGrpSpPr>
          <p:cNvPr id="120" name="Group 119"/>
          <p:cNvGrpSpPr/>
          <p:nvPr/>
        </p:nvGrpSpPr>
        <p:grpSpPr>
          <a:xfrm>
            <a:off x="455010" y="5093149"/>
            <a:ext cx="7865513" cy="1092365"/>
            <a:chOff x="614492" y="4904186"/>
            <a:chExt cx="7865513" cy="1092365"/>
          </a:xfrm>
        </p:grpSpPr>
        <p:sp>
          <p:nvSpPr>
            <p:cNvPr id="100" name="Rounded Rectangle 99"/>
            <p:cNvSpPr/>
            <p:nvPr/>
          </p:nvSpPr>
          <p:spPr>
            <a:xfrm>
              <a:off x="614492" y="4904186"/>
              <a:ext cx="7865513" cy="1092365"/>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01" name="Can 100"/>
            <p:cNvSpPr/>
            <p:nvPr/>
          </p:nvSpPr>
          <p:spPr>
            <a:xfrm>
              <a:off x="751069" y="5065839"/>
              <a:ext cx="862481" cy="696382"/>
            </a:xfrm>
            <a:prstGeom prst="can">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400" dirty="0" smtClean="0"/>
                <a:t>Study</a:t>
              </a:r>
            </a:p>
            <a:p>
              <a:pPr algn="ctr"/>
              <a:r>
                <a:rPr lang="en-US" sz="1400" dirty="0" smtClean="0"/>
                <a:t>guide</a:t>
              </a:r>
              <a:endParaRPr lang="en-US" sz="1400" dirty="0"/>
            </a:p>
          </p:txBody>
        </p:sp>
        <p:sp>
          <p:nvSpPr>
            <p:cNvPr id="104" name="Can 103"/>
            <p:cNvSpPr/>
            <p:nvPr/>
          </p:nvSpPr>
          <p:spPr>
            <a:xfrm>
              <a:off x="1765950" y="5065839"/>
              <a:ext cx="862481" cy="696382"/>
            </a:xfrm>
            <a:prstGeom prst="can">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400" dirty="0" smtClean="0"/>
                <a:t>Web</a:t>
              </a:r>
              <a:endParaRPr lang="en-US" sz="1400" dirty="0"/>
            </a:p>
          </p:txBody>
        </p:sp>
        <p:sp>
          <p:nvSpPr>
            <p:cNvPr id="105" name="Can 104"/>
            <p:cNvSpPr/>
            <p:nvPr/>
          </p:nvSpPr>
          <p:spPr>
            <a:xfrm>
              <a:off x="2808143" y="5065839"/>
              <a:ext cx="862481" cy="696382"/>
            </a:xfrm>
            <a:prstGeom prst="can">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400" dirty="0" err="1" smtClean="0"/>
                <a:t>Defns</a:t>
              </a:r>
              <a:endParaRPr lang="en-US" sz="1400" dirty="0"/>
            </a:p>
          </p:txBody>
        </p:sp>
        <p:sp>
          <p:nvSpPr>
            <p:cNvPr id="106" name="Can 105"/>
            <p:cNvSpPr/>
            <p:nvPr/>
          </p:nvSpPr>
          <p:spPr>
            <a:xfrm>
              <a:off x="4003244" y="5093149"/>
              <a:ext cx="862481" cy="696382"/>
            </a:xfrm>
            <a:prstGeom prst="can">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400" dirty="0" smtClean="0"/>
                <a:t>Cause/Effect</a:t>
              </a:r>
              <a:endParaRPr lang="en-US" sz="1400" dirty="0"/>
            </a:p>
          </p:txBody>
        </p:sp>
        <p:sp>
          <p:nvSpPr>
            <p:cNvPr id="107" name="Can 106"/>
            <p:cNvSpPr/>
            <p:nvPr/>
          </p:nvSpPr>
          <p:spPr>
            <a:xfrm>
              <a:off x="5061282" y="5093149"/>
              <a:ext cx="1001737" cy="696382"/>
            </a:xfrm>
            <a:prstGeom prst="can">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400" dirty="0" smtClean="0"/>
                <a:t>Action/Purpose</a:t>
              </a:r>
              <a:endParaRPr lang="en-US" sz="1400" dirty="0"/>
            </a:p>
          </p:txBody>
        </p:sp>
        <p:sp>
          <p:nvSpPr>
            <p:cNvPr id="108" name="TextBox 107"/>
            <p:cNvSpPr txBox="1"/>
            <p:nvPr/>
          </p:nvSpPr>
          <p:spPr>
            <a:xfrm>
              <a:off x="5944507" y="5232553"/>
              <a:ext cx="996844" cy="369332"/>
            </a:xfrm>
            <a:prstGeom prst="rect">
              <a:avLst/>
            </a:prstGeom>
            <a:noFill/>
          </p:spPr>
          <p:txBody>
            <a:bodyPr wrap="square" rtlCol="0">
              <a:spAutoFit/>
            </a:bodyPr>
            <a:lstStyle/>
            <a:p>
              <a:pPr algn="ctr"/>
              <a:r>
                <a:rPr lang="en-US" dirty="0" smtClean="0"/>
                <a:t>…</a:t>
              </a:r>
              <a:endParaRPr lang="en-US" dirty="0"/>
            </a:p>
          </p:txBody>
        </p:sp>
        <p:sp>
          <p:nvSpPr>
            <p:cNvPr id="109" name="Can 108"/>
            <p:cNvSpPr/>
            <p:nvPr/>
          </p:nvSpPr>
          <p:spPr>
            <a:xfrm>
              <a:off x="6811364" y="5093149"/>
              <a:ext cx="1120254" cy="696382"/>
            </a:xfrm>
            <a:prstGeom prst="can">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400" dirty="0" smtClean="0"/>
                <a:t>Taxonomic</a:t>
              </a:r>
              <a:endParaRPr lang="en-US" sz="1400" dirty="0"/>
            </a:p>
          </p:txBody>
        </p:sp>
      </p:grpSp>
      <p:sp>
        <p:nvSpPr>
          <p:cNvPr id="118" name="Down Arrow 117"/>
          <p:cNvSpPr/>
          <p:nvPr/>
        </p:nvSpPr>
        <p:spPr>
          <a:xfrm>
            <a:off x="4182954" y="2648984"/>
            <a:ext cx="284553" cy="477909"/>
          </a:xfrm>
          <a:prstGeom prst="downArrow">
            <a:avLst/>
          </a:prstGeom>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30" name="Up-Down Arrow 129"/>
          <p:cNvSpPr/>
          <p:nvPr/>
        </p:nvSpPr>
        <p:spPr>
          <a:xfrm>
            <a:off x="4169299" y="4373943"/>
            <a:ext cx="284553" cy="641764"/>
          </a:xfrm>
          <a:prstGeom prst="upDownArrow">
            <a:avLst/>
          </a:prstGeom>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33" name="Title 1"/>
          <p:cNvSpPr>
            <a:spLocks noGrp="1"/>
          </p:cNvSpPr>
          <p:nvPr>
            <p:ph type="title"/>
          </p:nvPr>
        </p:nvSpPr>
        <p:spPr>
          <a:xfrm>
            <a:off x="115704" y="312038"/>
            <a:ext cx="8737244" cy="809746"/>
          </a:xfrm>
        </p:spPr>
        <p:txBody>
          <a:bodyPr/>
          <a:lstStyle/>
          <a:p>
            <a:r>
              <a:rPr lang="en-US" dirty="0" smtClean="0"/>
              <a:t>Future Work</a:t>
            </a:r>
            <a:endParaRPr lang="en-US" dirty="0"/>
          </a:p>
        </p:txBody>
      </p:sp>
      <p:sp>
        <p:nvSpPr>
          <p:cNvPr id="139" name="TextBox 138"/>
          <p:cNvSpPr txBox="1"/>
          <p:nvPr/>
        </p:nvSpPr>
        <p:spPr>
          <a:xfrm>
            <a:off x="591586" y="6226475"/>
            <a:ext cx="2919555"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algn="ctr"/>
            <a:r>
              <a:rPr lang="en-US" dirty="0" smtClean="0"/>
              <a:t>Open Extractors</a:t>
            </a:r>
            <a:endParaRPr lang="en-US" dirty="0"/>
          </a:p>
        </p:txBody>
      </p:sp>
      <p:sp>
        <p:nvSpPr>
          <p:cNvPr id="140" name="TextBox 139"/>
          <p:cNvSpPr txBox="1"/>
          <p:nvPr/>
        </p:nvSpPr>
        <p:spPr>
          <a:xfrm>
            <a:off x="3659647" y="6219646"/>
            <a:ext cx="4660875"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algn="ctr"/>
            <a:r>
              <a:rPr lang="en-US" dirty="0" smtClean="0"/>
              <a:t>Relation-specific</a:t>
            </a:r>
            <a:endParaRPr lang="en-US" dirty="0"/>
          </a:p>
        </p:txBody>
      </p:sp>
      <p:cxnSp>
        <p:nvCxnSpPr>
          <p:cNvPr id="144" name="Straight Connector 143"/>
          <p:cNvCxnSpPr/>
          <p:nvPr/>
        </p:nvCxnSpPr>
        <p:spPr>
          <a:xfrm>
            <a:off x="3645993" y="5093149"/>
            <a:ext cx="13655" cy="1092365"/>
          </a:xfrm>
          <a:prstGeom prst="line">
            <a:avLst/>
          </a:prstGeom>
          <a:ln>
            <a:solidFill>
              <a:schemeClr val="accent2"/>
            </a:solidFill>
            <a:tailEnd type="none"/>
          </a:ln>
        </p:spPr>
        <p:style>
          <a:lnRef idx="2">
            <a:schemeClr val="accent1"/>
          </a:lnRef>
          <a:fillRef idx="0">
            <a:schemeClr val="accent1"/>
          </a:fillRef>
          <a:effectRef idx="1">
            <a:schemeClr val="accent1"/>
          </a:effectRef>
          <a:fontRef idx="minor">
            <a:schemeClr val="tx1"/>
          </a:fontRef>
        </p:style>
      </p:cxnSp>
      <p:sp>
        <p:nvSpPr>
          <p:cNvPr id="25" name="TextBox 24"/>
          <p:cNvSpPr txBox="1"/>
          <p:nvPr/>
        </p:nvSpPr>
        <p:spPr>
          <a:xfrm>
            <a:off x="945762" y="4373943"/>
            <a:ext cx="2919555"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algn="ctr"/>
            <a:r>
              <a:rPr lang="en-US" dirty="0" smtClean="0"/>
              <a:t>Structured Matching</a:t>
            </a:r>
            <a:endParaRPr lang="en-US" dirty="0"/>
          </a:p>
        </p:txBody>
      </p:sp>
      <p:sp>
        <p:nvSpPr>
          <p:cNvPr id="26" name="TextBox 25"/>
          <p:cNvSpPr txBox="1"/>
          <p:nvPr/>
        </p:nvSpPr>
        <p:spPr>
          <a:xfrm>
            <a:off x="4678701" y="4373943"/>
            <a:ext cx="3093435"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algn="ctr"/>
            <a:r>
              <a:rPr lang="en-US" dirty="0" smtClean="0"/>
              <a:t>Probabilistic + Logic</a:t>
            </a:r>
            <a:endParaRPr lang="en-US" dirty="0"/>
          </a:p>
        </p:txBody>
      </p:sp>
      <p:pic>
        <p:nvPicPr>
          <p:cNvPr id="27" name="Picture 26"/>
          <p:cNvPicPr>
            <a:picLocks noChangeAspect="1"/>
          </p:cNvPicPr>
          <p:nvPr/>
        </p:nvPicPr>
        <p:blipFill>
          <a:blip r:embed="rId2"/>
          <a:stretch>
            <a:fillRect/>
          </a:stretch>
        </p:blipFill>
        <p:spPr>
          <a:xfrm>
            <a:off x="7170137" y="199764"/>
            <a:ext cx="1509405" cy="807356"/>
          </a:xfrm>
          <a:prstGeom prst="rect">
            <a:avLst/>
          </a:prstGeom>
        </p:spPr>
      </p:pic>
    </p:spTree>
    <p:extLst>
      <p:ext uri="{BB962C8B-B14F-4D97-AF65-F5344CB8AC3E}">
        <p14:creationId xmlns:p14="http://schemas.microsoft.com/office/powerpoint/2010/main" val="244587897"/>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5" name="Group 124"/>
          <p:cNvGrpSpPr/>
          <p:nvPr/>
        </p:nvGrpSpPr>
        <p:grpSpPr>
          <a:xfrm>
            <a:off x="-222250" y="1401800"/>
            <a:ext cx="9067231" cy="5295144"/>
            <a:chOff x="-374650" y="215900"/>
            <a:chExt cx="9778726" cy="6120508"/>
          </a:xfrm>
        </p:grpSpPr>
        <p:sp>
          <p:nvSpPr>
            <p:cNvPr id="41" name="TextBox 40"/>
            <p:cNvSpPr txBox="1"/>
            <p:nvPr/>
          </p:nvSpPr>
          <p:spPr>
            <a:xfrm>
              <a:off x="-374650" y="1694733"/>
              <a:ext cx="2476500" cy="276999"/>
            </a:xfrm>
            <a:prstGeom prst="rect">
              <a:avLst/>
            </a:prstGeom>
            <a:noFill/>
          </p:spPr>
          <p:txBody>
            <a:bodyPr wrap="square" rtlCol="0">
              <a:spAutoFit/>
            </a:bodyPr>
            <a:lstStyle/>
            <a:p>
              <a:pPr algn="r"/>
              <a:r>
                <a:rPr lang="en-US" sz="1200" dirty="0" smtClean="0"/>
                <a:t>First-order logic</a:t>
              </a:r>
            </a:p>
          </p:txBody>
        </p:sp>
        <p:sp>
          <p:nvSpPr>
            <p:cNvPr id="43" name="TextBox 42"/>
            <p:cNvSpPr txBox="1"/>
            <p:nvPr/>
          </p:nvSpPr>
          <p:spPr>
            <a:xfrm>
              <a:off x="-374650" y="1057904"/>
              <a:ext cx="2476500" cy="276999"/>
            </a:xfrm>
            <a:prstGeom prst="rect">
              <a:avLst/>
            </a:prstGeom>
            <a:noFill/>
          </p:spPr>
          <p:txBody>
            <a:bodyPr wrap="square" rtlCol="0">
              <a:spAutoFit/>
            </a:bodyPr>
            <a:lstStyle/>
            <a:p>
              <a:pPr algn="r"/>
              <a:r>
                <a:rPr lang="en-US" sz="1200" dirty="0" smtClean="0"/>
                <a:t>Graph-based</a:t>
              </a:r>
            </a:p>
          </p:txBody>
        </p:sp>
        <p:sp>
          <p:nvSpPr>
            <p:cNvPr id="48" name="TextBox 47"/>
            <p:cNvSpPr txBox="1"/>
            <p:nvPr/>
          </p:nvSpPr>
          <p:spPr>
            <a:xfrm>
              <a:off x="-317500" y="2702096"/>
              <a:ext cx="2476500" cy="276999"/>
            </a:xfrm>
            <a:prstGeom prst="rect">
              <a:avLst/>
            </a:prstGeom>
            <a:noFill/>
          </p:spPr>
          <p:txBody>
            <a:bodyPr wrap="square" rtlCol="0">
              <a:spAutoFit/>
            </a:bodyPr>
            <a:lstStyle/>
            <a:p>
              <a:pPr algn="r"/>
              <a:r>
                <a:rPr lang="en-US" sz="1200" dirty="0" smtClean="0"/>
                <a:t>Propositional logic</a:t>
              </a:r>
            </a:p>
          </p:txBody>
        </p:sp>
        <p:sp>
          <p:nvSpPr>
            <p:cNvPr id="53" name="TextBox 52"/>
            <p:cNvSpPr txBox="1"/>
            <p:nvPr/>
          </p:nvSpPr>
          <p:spPr>
            <a:xfrm>
              <a:off x="-374650" y="1376438"/>
              <a:ext cx="2476500" cy="276999"/>
            </a:xfrm>
            <a:prstGeom prst="rect">
              <a:avLst/>
            </a:prstGeom>
            <a:noFill/>
          </p:spPr>
          <p:txBody>
            <a:bodyPr wrap="square" rtlCol="0">
              <a:spAutoFit/>
            </a:bodyPr>
            <a:lstStyle/>
            <a:p>
              <a:pPr algn="r"/>
              <a:r>
                <a:rPr lang="en-US" sz="1200" dirty="0" smtClean="0"/>
                <a:t>Probabilistic Inference + FOL</a:t>
              </a:r>
            </a:p>
          </p:txBody>
        </p:sp>
        <p:cxnSp>
          <p:nvCxnSpPr>
            <p:cNvPr id="5" name="Straight Arrow Connector 4"/>
            <p:cNvCxnSpPr/>
            <p:nvPr/>
          </p:nvCxnSpPr>
          <p:spPr>
            <a:xfrm flipV="1">
              <a:off x="2159000" y="215900"/>
              <a:ext cx="0" cy="5314097"/>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6" name="Straight Arrow Connector 5"/>
            <p:cNvCxnSpPr/>
            <p:nvPr/>
          </p:nvCxnSpPr>
          <p:spPr>
            <a:xfrm>
              <a:off x="2171700" y="5511800"/>
              <a:ext cx="6654800" cy="0"/>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35" name="TextBox 34"/>
            <p:cNvSpPr txBox="1"/>
            <p:nvPr/>
          </p:nvSpPr>
          <p:spPr>
            <a:xfrm>
              <a:off x="863600" y="4576780"/>
              <a:ext cx="1206500" cy="276999"/>
            </a:xfrm>
            <a:prstGeom prst="rect">
              <a:avLst/>
            </a:prstGeom>
            <a:noFill/>
          </p:spPr>
          <p:txBody>
            <a:bodyPr wrap="square" rtlCol="0">
              <a:spAutoFit/>
            </a:bodyPr>
            <a:lstStyle/>
            <a:p>
              <a:pPr algn="r"/>
              <a:r>
                <a:rPr lang="en-US" sz="1200" dirty="0" smtClean="0"/>
                <a:t>Matching</a:t>
              </a:r>
              <a:endParaRPr lang="en-US" sz="1200" dirty="0"/>
            </a:p>
          </p:txBody>
        </p:sp>
        <p:sp>
          <p:nvSpPr>
            <p:cNvPr id="40" name="TextBox 39"/>
            <p:cNvSpPr txBox="1"/>
            <p:nvPr/>
          </p:nvSpPr>
          <p:spPr>
            <a:xfrm>
              <a:off x="25400" y="4225351"/>
              <a:ext cx="2044700" cy="276999"/>
            </a:xfrm>
            <a:prstGeom prst="rect">
              <a:avLst/>
            </a:prstGeom>
            <a:noFill/>
          </p:spPr>
          <p:txBody>
            <a:bodyPr wrap="square" rtlCol="0">
              <a:spAutoFit/>
            </a:bodyPr>
            <a:lstStyle/>
            <a:p>
              <a:pPr algn="r"/>
              <a:r>
                <a:rPr lang="en-US" sz="1200" dirty="0" smtClean="0"/>
                <a:t>Alignment + Matching</a:t>
              </a:r>
            </a:p>
          </p:txBody>
        </p:sp>
        <p:sp>
          <p:nvSpPr>
            <p:cNvPr id="73" name="TextBox 72"/>
            <p:cNvSpPr txBox="1"/>
            <p:nvPr/>
          </p:nvSpPr>
          <p:spPr>
            <a:xfrm>
              <a:off x="4133852" y="5909508"/>
              <a:ext cx="2321816" cy="426900"/>
            </a:xfrm>
            <a:prstGeom prst="rect">
              <a:avLst/>
            </a:prstGeom>
            <a:noFill/>
          </p:spPr>
          <p:txBody>
            <a:bodyPr wrap="square" rtlCol="0">
              <a:spAutoFit/>
            </a:bodyPr>
            <a:lstStyle/>
            <a:p>
              <a:pPr algn="ctr"/>
              <a:r>
                <a:rPr lang="en-US" b="1" dirty="0" smtClean="0"/>
                <a:t>Representation</a:t>
              </a:r>
              <a:endParaRPr lang="en-US" b="1" dirty="0"/>
            </a:p>
          </p:txBody>
        </p:sp>
        <p:sp>
          <p:nvSpPr>
            <p:cNvPr id="75" name="TextBox 74"/>
            <p:cNvSpPr txBox="1"/>
            <p:nvPr/>
          </p:nvSpPr>
          <p:spPr>
            <a:xfrm>
              <a:off x="2929468" y="3098802"/>
              <a:ext cx="899583" cy="276999"/>
            </a:xfrm>
            <a:prstGeom prst="rect">
              <a:avLst/>
            </a:prstGeom>
            <a:noFill/>
          </p:spPr>
          <p:txBody>
            <a:bodyPr wrap="square" rtlCol="0">
              <a:spAutoFit/>
            </a:bodyPr>
            <a:lstStyle/>
            <a:p>
              <a:pPr algn="ctr"/>
              <a:endParaRPr lang="en-US" sz="1200" u="sng" dirty="0" smtClean="0"/>
            </a:p>
          </p:txBody>
        </p:sp>
        <p:sp>
          <p:nvSpPr>
            <p:cNvPr id="85" name="TextBox 84"/>
            <p:cNvSpPr txBox="1"/>
            <p:nvPr/>
          </p:nvSpPr>
          <p:spPr>
            <a:xfrm>
              <a:off x="2332560" y="5529997"/>
              <a:ext cx="1109140" cy="307777"/>
            </a:xfrm>
            <a:prstGeom prst="rect">
              <a:avLst/>
            </a:prstGeom>
            <a:noFill/>
          </p:spPr>
          <p:txBody>
            <a:bodyPr wrap="square" rtlCol="0">
              <a:spAutoFit/>
            </a:bodyPr>
            <a:lstStyle/>
            <a:p>
              <a:r>
                <a:rPr lang="en-US" sz="1400" dirty="0" smtClean="0"/>
                <a:t>Lexical</a:t>
              </a:r>
              <a:endParaRPr lang="en-US" sz="1400" dirty="0"/>
            </a:p>
          </p:txBody>
        </p:sp>
        <p:sp>
          <p:nvSpPr>
            <p:cNvPr id="86" name="TextBox 85"/>
            <p:cNvSpPr txBox="1"/>
            <p:nvPr/>
          </p:nvSpPr>
          <p:spPr>
            <a:xfrm>
              <a:off x="6600812" y="5584805"/>
              <a:ext cx="1255192" cy="307777"/>
            </a:xfrm>
            <a:prstGeom prst="rect">
              <a:avLst/>
            </a:prstGeom>
            <a:noFill/>
          </p:spPr>
          <p:txBody>
            <a:bodyPr wrap="square" rtlCol="0">
              <a:spAutoFit/>
            </a:bodyPr>
            <a:lstStyle/>
            <a:p>
              <a:r>
                <a:rPr lang="en-US" sz="1400" dirty="0" smtClean="0"/>
                <a:t>Semantic</a:t>
              </a:r>
              <a:endParaRPr lang="en-US" sz="1400" dirty="0"/>
            </a:p>
          </p:txBody>
        </p:sp>
        <p:sp>
          <p:nvSpPr>
            <p:cNvPr id="93" name="TextBox 92"/>
            <p:cNvSpPr txBox="1"/>
            <p:nvPr/>
          </p:nvSpPr>
          <p:spPr>
            <a:xfrm rot="16200000">
              <a:off x="-780534" y="3035729"/>
              <a:ext cx="1981200" cy="369332"/>
            </a:xfrm>
            <a:prstGeom prst="rect">
              <a:avLst/>
            </a:prstGeom>
            <a:noFill/>
          </p:spPr>
          <p:txBody>
            <a:bodyPr wrap="square" rtlCol="0">
              <a:spAutoFit/>
            </a:bodyPr>
            <a:lstStyle/>
            <a:p>
              <a:pPr algn="ctr"/>
              <a:r>
                <a:rPr lang="en-US" b="1" dirty="0" smtClean="0"/>
                <a:t>Inference</a:t>
              </a:r>
              <a:endParaRPr lang="en-US" b="1" dirty="0"/>
            </a:p>
          </p:txBody>
        </p:sp>
        <p:sp>
          <p:nvSpPr>
            <p:cNvPr id="94" name="TextBox 93"/>
            <p:cNvSpPr txBox="1"/>
            <p:nvPr/>
          </p:nvSpPr>
          <p:spPr>
            <a:xfrm>
              <a:off x="4369854" y="3945088"/>
              <a:ext cx="3486151" cy="533626"/>
            </a:xfrm>
            <a:prstGeom prst="rect">
              <a:avLst/>
            </a:prstGeom>
            <a:ln>
              <a:solidFill>
                <a:schemeClr val="bg1">
                  <a:lumMod val="65000"/>
                </a:schemeClr>
              </a:solidFill>
            </a:ln>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sz="1200" dirty="0">
                  <a:solidFill>
                    <a:srgbClr val="8A8AA3"/>
                  </a:solidFill>
                </a:rPr>
                <a:t>a</a:t>
              </a:r>
              <a:r>
                <a:rPr lang="en-US" sz="1200" dirty="0" smtClean="0">
                  <a:solidFill>
                    <a:srgbClr val="8A8AA3"/>
                  </a:solidFill>
                </a:rPr>
                <a:t>nimal eat =&gt; animal get nutrients</a:t>
              </a:r>
            </a:p>
            <a:p>
              <a:r>
                <a:rPr lang="en-US" sz="1200" dirty="0" smtClean="0">
                  <a:solidFill>
                    <a:srgbClr val="8A8AA3"/>
                  </a:solidFill>
                </a:rPr>
                <a:t>(animal, eat, _) =&gt; (animal, get, nutrients)</a:t>
              </a:r>
              <a:endParaRPr lang="en-US" sz="1200" dirty="0">
                <a:solidFill>
                  <a:srgbClr val="8A8AA3"/>
                </a:solidFill>
              </a:endParaRPr>
            </a:p>
          </p:txBody>
        </p:sp>
        <p:sp>
          <p:nvSpPr>
            <p:cNvPr id="95" name="TextBox 94"/>
            <p:cNvSpPr txBox="1"/>
            <p:nvPr/>
          </p:nvSpPr>
          <p:spPr>
            <a:xfrm>
              <a:off x="6088178" y="2661248"/>
              <a:ext cx="3315898" cy="533626"/>
            </a:xfrm>
            <a:prstGeom prst="rect">
              <a:avLst/>
            </a:prstGeom>
            <a:ln>
              <a:solidFill>
                <a:schemeClr val="bg1">
                  <a:lumMod val="65000"/>
                </a:schemeClr>
              </a:solidFill>
            </a:ln>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sz="1200" dirty="0" smtClean="0">
                  <a:solidFill>
                    <a:srgbClr val="8A8AA3"/>
                  </a:solidFill>
                </a:rPr>
                <a:t>metal(x) =&gt; conductor(x, Electricity)</a:t>
              </a:r>
            </a:p>
            <a:p>
              <a:r>
                <a:rPr lang="en-US" sz="1200" dirty="0" smtClean="0">
                  <a:solidFill>
                    <a:srgbClr val="8A8AA3"/>
                  </a:solidFill>
                </a:rPr>
                <a:t>substance(x, metal) =&gt; metal(x)</a:t>
              </a:r>
            </a:p>
          </p:txBody>
        </p:sp>
        <p:grpSp>
          <p:nvGrpSpPr>
            <p:cNvPr id="106" name="Group 105"/>
            <p:cNvGrpSpPr/>
            <p:nvPr/>
          </p:nvGrpSpPr>
          <p:grpSpPr>
            <a:xfrm>
              <a:off x="3939748" y="2120901"/>
              <a:ext cx="2515920" cy="1793710"/>
              <a:chOff x="3939748" y="2120901"/>
              <a:chExt cx="2515920" cy="1793710"/>
            </a:xfrm>
          </p:grpSpPr>
          <p:sp>
            <p:nvSpPr>
              <p:cNvPr id="102" name="Oval 101"/>
              <p:cNvSpPr/>
              <p:nvPr/>
            </p:nvSpPr>
            <p:spPr>
              <a:xfrm>
                <a:off x="3939748" y="2120901"/>
                <a:ext cx="1946703" cy="1524034"/>
              </a:xfrm>
              <a:prstGeom prst="ellipse">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grpSp>
            <p:nvGrpSpPr>
              <p:cNvPr id="90" name="Group 89"/>
              <p:cNvGrpSpPr/>
              <p:nvPr/>
            </p:nvGrpSpPr>
            <p:grpSpPr>
              <a:xfrm>
                <a:off x="4041348" y="2574064"/>
                <a:ext cx="2414320" cy="1340547"/>
                <a:chOff x="4921252" y="2185231"/>
                <a:chExt cx="2414320" cy="1340547"/>
              </a:xfrm>
            </p:grpSpPr>
            <p:sp>
              <p:nvSpPr>
                <p:cNvPr id="25" name="TextBox 24"/>
                <p:cNvSpPr txBox="1"/>
                <p:nvPr/>
              </p:nvSpPr>
              <p:spPr>
                <a:xfrm>
                  <a:off x="4979308" y="3218001"/>
                  <a:ext cx="2356264" cy="307777"/>
                </a:xfrm>
                <a:prstGeom prst="rect">
                  <a:avLst/>
                </a:prstGeom>
                <a:noFill/>
              </p:spPr>
              <p:txBody>
                <a:bodyPr wrap="square" rtlCol="0">
                  <a:spAutoFit/>
                </a:bodyPr>
                <a:lstStyle/>
                <a:p>
                  <a:pPr algn="ctr"/>
                  <a:r>
                    <a:rPr lang="en-US" sz="1400" dirty="0" smtClean="0"/>
                    <a:t>Textual Re-write Rules </a:t>
                  </a:r>
                  <a:endParaRPr lang="en-US" sz="1400" dirty="0"/>
                </a:p>
              </p:txBody>
            </p:sp>
            <p:sp>
              <p:nvSpPr>
                <p:cNvPr id="46" name="TextBox 45"/>
                <p:cNvSpPr txBox="1"/>
                <p:nvPr/>
              </p:nvSpPr>
              <p:spPr>
                <a:xfrm>
                  <a:off x="4921252" y="2185231"/>
                  <a:ext cx="1593857" cy="646331"/>
                </a:xfrm>
                <a:prstGeom prst="rect">
                  <a:avLst/>
                </a:prstGeom>
                <a:noFill/>
              </p:spPr>
              <p:txBody>
                <a:bodyPr wrap="square" rtlCol="0">
                  <a:spAutoFit/>
                </a:bodyPr>
                <a:lstStyle/>
                <a:p>
                  <a:pPr algn="r"/>
                  <a:r>
                    <a:rPr lang="en-US" sz="1200" dirty="0" smtClean="0"/>
                    <a:t>	Tuple Rules</a:t>
                  </a:r>
                  <a:endParaRPr lang="en-US" sz="1200" dirty="0"/>
                </a:p>
                <a:p>
                  <a:pPr algn="ctr"/>
                  <a:endParaRPr lang="en-US" sz="1200" dirty="0"/>
                </a:p>
                <a:p>
                  <a:r>
                    <a:rPr lang="en-US" sz="1200" dirty="0" smtClean="0"/>
                    <a:t>Phrasal Rules</a:t>
                  </a:r>
                  <a:endParaRPr lang="en-US" sz="1200" dirty="0"/>
                </a:p>
              </p:txBody>
            </p:sp>
          </p:grpSp>
        </p:grpSp>
        <p:grpSp>
          <p:nvGrpSpPr>
            <p:cNvPr id="108" name="Group 107"/>
            <p:cNvGrpSpPr/>
            <p:nvPr/>
          </p:nvGrpSpPr>
          <p:grpSpPr>
            <a:xfrm>
              <a:off x="5805174" y="705761"/>
              <a:ext cx="2041952" cy="1819821"/>
              <a:chOff x="5805174" y="705761"/>
              <a:chExt cx="2041952" cy="1819821"/>
            </a:xfrm>
          </p:grpSpPr>
          <p:sp>
            <p:nvSpPr>
              <p:cNvPr id="84" name="TextBox 83"/>
              <p:cNvSpPr txBox="1"/>
              <p:nvPr/>
            </p:nvSpPr>
            <p:spPr>
              <a:xfrm>
                <a:off x="5861052" y="2217805"/>
                <a:ext cx="1986074" cy="307777"/>
              </a:xfrm>
              <a:prstGeom prst="rect">
                <a:avLst/>
              </a:prstGeom>
              <a:noFill/>
            </p:spPr>
            <p:txBody>
              <a:bodyPr wrap="square" rtlCol="0">
                <a:spAutoFit/>
              </a:bodyPr>
              <a:lstStyle/>
              <a:p>
                <a:pPr algn="ctr"/>
                <a:r>
                  <a:rPr lang="en-US" sz="1400" dirty="0" smtClean="0"/>
                  <a:t>Variablized Rules</a:t>
                </a:r>
                <a:endParaRPr lang="en-US" sz="1400" dirty="0"/>
              </a:p>
            </p:txBody>
          </p:sp>
          <p:grpSp>
            <p:nvGrpSpPr>
              <p:cNvPr id="107" name="Group 106"/>
              <p:cNvGrpSpPr/>
              <p:nvPr/>
            </p:nvGrpSpPr>
            <p:grpSpPr>
              <a:xfrm>
                <a:off x="5805174" y="705761"/>
                <a:ext cx="1946703" cy="1524034"/>
                <a:chOff x="5805174" y="705761"/>
                <a:chExt cx="1946703" cy="1524034"/>
              </a:xfrm>
            </p:grpSpPr>
            <p:grpSp>
              <p:nvGrpSpPr>
                <p:cNvPr id="83" name="Group 82"/>
                <p:cNvGrpSpPr/>
                <p:nvPr/>
              </p:nvGrpSpPr>
              <p:grpSpPr>
                <a:xfrm>
                  <a:off x="5886452" y="1033501"/>
                  <a:ext cx="1710256" cy="938231"/>
                  <a:chOff x="6239944" y="889790"/>
                  <a:chExt cx="1710256" cy="938231"/>
                </a:xfrm>
              </p:grpSpPr>
              <p:sp>
                <p:nvSpPr>
                  <p:cNvPr id="49" name="TextBox 48"/>
                  <p:cNvSpPr txBox="1"/>
                  <p:nvPr/>
                </p:nvSpPr>
                <p:spPr>
                  <a:xfrm>
                    <a:off x="6680200" y="1230289"/>
                    <a:ext cx="825500" cy="276999"/>
                  </a:xfrm>
                  <a:prstGeom prst="rect">
                    <a:avLst/>
                  </a:prstGeom>
                  <a:noFill/>
                </p:spPr>
                <p:txBody>
                  <a:bodyPr wrap="square" rtlCol="0">
                    <a:spAutoFit/>
                  </a:bodyPr>
                  <a:lstStyle/>
                  <a:p>
                    <a:pPr algn="ctr"/>
                    <a:r>
                      <a:rPr lang="en-US" sz="1200" dirty="0" smtClean="0"/>
                      <a:t>BLUE</a:t>
                    </a:r>
                    <a:endParaRPr lang="en-US" sz="1200" dirty="0"/>
                  </a:p>
                </p:txBody>
              </p:sp>
              <p:sp>
                <p:nvSpPr>
                  <p:cNvPr id="50" name="TextBox 49"/>
                  <p:cNvSpPr txBox="1"/>
                  <p:nvPr/>
                </p:nvSpPr>
                <p:spPr>
                  <a:xfrm>
                    <a:off x="7124700" y="889790"/>
                    <a:ext cx="825500" cy="276999"/>
                  </a:xfrm>
                  <a:prstGeom prst="rect">
                    <a:avLst/>
                  </a:prstGeom>
                  <a:noFill/>
                </p:spPr>
                <p:txBody>
                  <a:bodyPr wrap="square" rtlCol="0">
                    <a:spAutoFit/>
                  </a:bodyPr>
                  <a:lstStyle/>
                  <a:p>
                    <a:pPr algn="ctr"/>
                    <a:r>
                      <a:rPr lang="en-US" sz="1200" dirty="0" smtClean="0"/>
                      <a:t>AMR</a:t>
                    </a:r>
                    <a:endParaRPr lang="en-US" sz="1200" dirty="0"/>
                  </a:p>
                </p:txBody>
              </p:sp>
              <p:sp>
                <p:nvSpPr>
                  <p:cNvPr id="51" name="TextBox 50"/>
                  <p:cNvSpPr txBox="1"/>
                  <p:nvPr/>
                </p:nvSpPr>
                <p:spPr>
                  <a:xfrm>
                    <a:off x="6239944" y="1551022"/>
                    <a:ext cx="990600" cy="276999"/>
                  </a:xfrm>
                  <a:prstGeom prst="rect">
                    <a:avLst/>
                  </a:prstGeom>
                  <a:noFill/>
                </p:spPr>
                <p:txBody>
                  <a:bodyPr wrap="square" rtlCol="0">
                    <a:spAutoFit/>
                  </a:bodyPr>
                  <a:lstStyle/>
                  <a:p>
                    <a:pPr algn="ctr"/>
                    <a:r>
                      <a:rPr lang="en-US" sz="1200" dirty="0" smtClean="0"/>
                      <a:t>Tuples</a:t>
                    </a:r>
                    <a:endParaRPr lang="en-US" sz="1200" dirty="0"/>
                  </a:p>
                </p:txBody>
              </p:sp>
            </p:grpSp>
            <p:sp>
              <p:nvSpPr>
                <p:cNvPr id="103" name="Oval 102"/>
                <p:cNvSpPr/>
                <p:nvPr/>
              </p:nvSpPr>
              <p:spPr>
                <a:xfrm>
                  <a:off x="5805174" y="705761"/>
                  <a:ext cx="1946703" cy="1524034"/>
                </a:xfrm>
                <a:prstGeom prst="ellipse">
                  <a:avLst/>
                </a:prstGeom>
                <a:no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nvGrpSpPr>
            <p:cNvPr id="105" name="Group 104"/>
            <p:cNvGrpSpPr/>
            <p:nvPr/>
          </p:nvGrpSpPr>
          <p:grpSpPr>
            <a:xfrm>
              <a:off x="2332560" y="3644736"/>
              <a:ext cx="1946703" cy="1793383"/>
              <a:chOff x="2332560" y="3644736"/>
              <a:chExt cx="1946703" cy="1793383"/>
            </a:xfrm>
          </p:grpSpPr>
          <p:sp>
            <p:nvSpPr>
              <p:cNvPr id="104" name="Oval 103"/>
              <p:cNvSpPr/>
              <p:nvPr/>
            </p:nvSpPr>
            <p:spPr>
              <a:xfrm>
                <a:off x="2332560" y="3644736"/>
                <a:ext cx="1946703" cy="1524034"/>
              </a:xfrm>
              <a:prstGeom prst="ellipse">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b="1" dirty="0"/>
              </a:p>
            </p:txBody>
          </p:sp>
          <p:sp>
            <p:nvSpPr>
              <p:cNvPr id="23" name="TextBox 22"/>
              <p:cNvSpPr txBox="1"/>
              <p:nvPr/>
            </p:nvSpPr>
            <p:spPr>
              <a:xfrm>
                <a:off x="2580848" y="5130342"/>
                <a:ext cx="1358900" cy="307777"/>
              </a:xfrm>
              <a:prstGeom prst="rect">
                <a:avLst/>
              </a:prstGeom>
              <a:noFill/>
            </p:spPr>
            <p:txBody>
              <a:bodyPr wrap="square" rtlCol="0">
                <a:spAutoFit/>
              </a:bodyPr>
              <a:lstStyle/>
              <a:p>
                <a:pPr algn="ctr"/>
                <a:r>
                  <a:rPr lang="en-US" sz="1400" dirty="0" smtClean="0"/>
                  <a:t>No Rules</a:t>
                </a:r>
                <a:endParaRPr lang="en-US" sz="1400" dirty="0"/>
              </a:p>
            </p:txBody>
          </p:sp>
          <p:sp>
            <p:nvSpPr>
              <p:cNvPr id="38" name="TextBox 37"/>
              <p:cNvSpPr txBox="1"/>
              <p:nvPr/>
            </p:nvSpPr>
            <p:spPr>
              <a:xfrm>
                <a:off x="2496176" y="4715280"/>
                <a:ext cx="825500" cy="276999"/>
              </a:xfrm>
              <a:prstGeom prst="rect">
                <a:avLst/>
              </a:prstGeom>
              <a:noFill/>
            </p:spPr>
            <p:txBody>
              <a:bodyPr wrap="square" rtlCol="0">
                <a:spAutoFit/>
              </a:bodyPr>
              <a:lstStyle/>
              <a:p>
                <a:pPr algn="ctr"/>
                <a:r>
                  <a:rPr lang="en-US" sz="1200" dirty="0" smtClean="0"/>
                  <a:t>BOW</a:t>
                </a:r>
                <a:endParaRPr lang="en-US" sz="1200" dirty="0"/>
              </a:p>
            </p:txBody>
          </p:sp>
          <p:sp>
            <p:nvSpPr>
              <p:cNvPr id="44" name="TextBox 43"/>
              <p:cNvSpPr txBox="1"/>
              <p:nvPr/>
            </p:nvSpPr>
            <p:spPr>
              <a:xfrm>
                <a:off x="2995068" y="4368653"/>
                <a:ext cx="1131570" cy="276999"/>
              </a:xfrm>
              <a:prstGeom prst="rect">
                <a:avLst/>
              </a:prstGeom>
              <a:noFill/>
            </p:spPr>
            <p:txBody>
              <a:bodyPr wrap="square" rtlCol="0">
                <a:spAutoFit/>
              </a:bodyPr>
              <a:lstStyle/>
              <a:p>
                <a:pPr algn="ctr"/>
                <a:r>
                  <a:rPr lang="en-US" sz="1200" dirty="0" smtClean="0"/>
                  <a:t>Open IE</a:t>
                </a:r>
              </a:p>
            </p:txBody>
          </p:sp>
          <p:sp>
            <p:nvSpPr>
              <p:cNvPr id="45" name="TextBox 44"/>
              <p:cNvSpPr txBox="1"/>
              <p:nvPr/>
            </p:nvSpPr>
            <p:spPr>
              <a:xfrm>
                <a:off x="2940041" y="4035422"/>
                <a:ext cx="1131570" cy="276999"/>
              </a:xfrm>
              <a:prstGeom prst="rect">
                <a:avLst/>
              </a:prstGeom>
              <a:noFill/>
            </p:spPr>
            <p:txBody>
              <a:bodyPr wrap="square" rtlCol="0">
                <a:spAutoFit/>
              </a:bodyPr>
              <a:lstStyle/>
              <a:p>
                <a:pPr algn="ctr"/>
                <a:r>
                  <a:rPr lang="en-US" sz="1200" dirty="0" smtClean="0"/>
                  <a:t>Targeted IE</a:t>
                </a:r>
              </a:p>
            </p:txBody>
          </p:sp>
        </p:grpSp>
        <p:sp>
          <p:nvSpPr>
            <p:cNvPr id="109" name="TextBox 108"/>
            <p:cNvSpPr txBox="1"/>
            <p:nvPr/>
          </p:nvSpPr>
          <p:spPr>
            <a:xfrm>
              <a:off x="222250" y="419100"/>
              <a:ext cx="1879600" cy="276999"/>
            </a:xfrm>
            <a:prstGeom prst="rect">
              <a:avLst/>
            </a:prstGeom>
            <a:noFill/>
          </p:spPr>
          <p:txBody>
            <a:bodyPr wrap="square" rtlCol="0">
              <a:spAutoFit/>
            </a:bodyPr>
            <a:lstStyle/>
            <a:p>
              <a:pPr algn="r"/>
              <a:r>
                <a:rPr lang="en-US" sz="1200" dirty="0" smtClean="0"/>
                <a:t>Situational calculus</a:t>
              </a:r>
              <a:endParaRPr lang="en-US" sz="1200" dirty="0"/>
            </a:p>
          </p:txBody>
        </p:sp>
        <p:sp>
          <p:nvSpPr>
            <p:cNvPr id="124" name="TextBox 123"/>
            <p:cNvSpPr txBox="1"/>
            <p:nvPr/>
          </p:nvSpPr>
          <p:spPr>
            <a:xfrm>
              <a:off x="7366000" y="419100"/>
              <a:ext cx="1399771" cy="276999"/>
            </a:xfrm>
            <a:prstGeom prst="rect">
              <a:avLst/>
            </a:prstGeom>
            <a:noFill/>
          </p:spPr>
          <p:txBody>
            <a:bodyPr wrap="square" rtlCol="0">
              <a:spAutoFit/>
            </a:bodyPr>
            <a:lstStyle/>
            <a:p>
              <a:pPr algn="ctr"/>
              <a:r>
                <a:rPr lang="en-US" sz="1200" dirty="0" smtClean="0"/>
                <a:t>STRIPS</a:t>
              </a:r>
              <a:endParaRPr lang="en-US" sz="1200" dirty="0"/>
            </a:p>
          </p:txBody>
        </p:sp>
      </p:grpSp>
      <p:sp>
        <p:nvSpPr>
          <p:cNvPr id="42" name="Title 1"/>
          <p:cNvSpPr txBox="1">
            <a:spLocks/>
          </p:cNvSpPr>
          <p:nvPr/>
        </p:nvSpPr>
        <p:spPr>
          <a:xfrm>
            <a:off x="339071" y="16520"/>
            <a:ext cx="8505911" cy="990600"/>
          </a:xfrm>
          <a:prstGeom prst="rect">
            <a:avLst/>
          </a:prstGeom>
        </p:spPr>
        <p:txBody>
          <a:bodyPr/>
          <a:lstStyle>
            <a:lvl1pPr algn="l" defTabSz="914400" rtl="0" eaLnBrk="1" latinLnBrk="0" hangingPunct="1">
              <a:spcBef>
                <a:spcPct val="0"/>
              </a:spcBef>
              <a:buNone/>
              <a:defRPr sz="4000" kern="1200" spc="-100" baseline="0">
                <a:solidFill>
                  <a:schemeClr val="tx1">
                    <a:lumMod val="50000"/>
                    <a:lumOff val="50000"/>
                  </a:schemeClr>
                </a:solidFill>
                <a:latin typeface="+mj-lt"/>
                <a:ea typeface="+mj-ea"/>
                <a:cs typeface="+mj-cs"/>
              </a:defRPr>
            </a:lvl1pPr>
          </a:lstStyle>
          <a:p>
            <a:endParaRPr lang="en-US" dirty="0"/>
          </a:p>
        </p:txBody>
      </p:sp>
      <p:sp>
        <p:nvSpPr>
          <p:cNvPr id="52" name="Title 1"/>
          <p:cNvSpPr txBox="1">
            <a:spLocks/>
          </p:cNvSpPr>
          <p:nvPr/>
        </p:nvSpPr>
        <p:spPr>
          <a:xfrm>
            <a:off x="115704" y="312038"/>
            <a:ext cx="8737244" cy="809746"/>
          </a:xfrm>
          <a:prstGeom prst="rect">
            <a:avLst/>
          </a:prstGeom>
        </p:spPr>
        <p:txBody>
          <a:bodyPr/>
          <a:lstStyle>
            <a:lvl1pPr algn="l" defTabSz="914400" rtl="0" eaLnBrk="1" latinLnBrk="0" hangingPunct="1">
              <a:spcBef>
                <a:spcPct val="0"/>
              </a:spcBef>
              <a:buNone/>
              <a:defRPr sz="4000" kern="1200" spc="-100" baseline="0">
                <a:solidFill>
                  <a:schemeClr val="tx1">
                    <a:lumMod val="50000"/>
                    <a:lumOff val="50000"/>
                  </a:schemeClr>
                </a:solidFill>
                <a:latin typeface="+mj-lt"/>
                <a:ea typeface="+mj-ea"/>
                <a:cs typeface="+mj-cs"/>
              </a:defRPr>
            </a:lvl1pPr>
          </a:lstStyle>
          <a:p>
            <a:r>
              <a:rPr lang="en-US" dirty="0" smtClean="0"/>
              <a:t>Future Work</a:t>
            </a:r>
            <a:endParaRPr lang="en-US" dirty="0"/>
          </a:p>
        </p:txBody>
      </p:sp>
    </p:spTree>
    <p:extLst>
      <p:ext uri="{BB962C8B-B14F-4D97-AF65-F5344CB8AC3E}">
        <p14:creationId xmlns:p14="http://schemas.microsoft.com/office/powerpoint/2010/main" val="2709638427"/>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Broad Directions for Future Work</a:t>
            </a:r>
            <a:endParaRPr lang="en-US" dirty="0"/>
          </a:p>
        </p:txBody>
      </p:sp>
    </p:spTree>
    <p:extLst>
      <p:ext uri="{BB962C8B-B14F-4D97-AF65-F5344CB8AC3E}">
        <p14:creationId xmlns:p14="http://schemas.microsoft.com/office/powerpoint/2010/main" val="383767472"/>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47340730-78B9-46F7-A52E-CECE09B41E38}" type="slidenum">
              <a:rPr lang="en-US" smtClean="0"/>
              <a:pPr/>
              <a:t>57</a:t>
            </a:fld>
            <a:endParaRPr lang="en-US" dirty="0"/>
          </a:p>
        </p:txBody>
      </p:sp>
      <p:sp>
        <p:nvSpPr>
          <p:cNvPr id="108" name="Title 1"/>
          <p:cNvSpPr>
            <a:spLocks noGrp="1"/>
          </p:cNvSpPr>
          <p:nvPr>
            <p:ph type="title"/>
          </p:nvPr>
        </p:nvSpPr>
        <p:spPr>
          <a:xfrm>
            <a:off x="457200" y="76200"/>
            <a:ext cx="8229600" cy="1143000"/>
          </a:xfrm>
        </p:spPr>
        <p:txBody>
          <a:bodyPr>
            <a:normAutofit/>
          </a:bodyPr>
          <a:lstStyle/>
          <a:p>
            <a:r>
              <a:rPr lang="en-US" sz="2400" dirty="0" smtClean="0"/>
              <a:t>A </a:t>
            </a:r>
            <a:r>
              <a:rPr lang="en-US" sz="2400" i="1" dirty="0" smtClean="0"/>
              <a:t>Static</a:t>
            </a:r>
            <a:r>
              <a:rPr lang="en-US" sz="2400" dirty="0" smtClean="0"/>
              <a:t> design of an Information Retrieval System</a:t>
            </a:r>
            <a:endParaRPr lang="en-US" sz="2400" dirty="0"/>
          </a:p>
        </p:txBody>
      </p:sp>
      <p:sp>
        <p:nvSpPr>
          <p:cNvPr id="24" name="Predefined Process 23"/>
          <p:cNvSpPr/>
          <p:nvPr/>
        </p:nvSpPr>
        <p:spPr>
          <a:xfrm>
            <a:off x="1848546" y="4259580"/>
            <a:ext cx="862981" cy="685800"/>
          </a:xfrm>
          <a:prstGeom prst="flowChartPredefinedProcess">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400" dirty="0" smtClean="0"/>
              <a:t>Q*</a:t>
            </a:r>
            <a:endParaRPr lang="en-US" sz="1400" dirty="0"/>
          </a:p>
        </p:txBody>
      </p:sp>
      <p:sp>
        <p:nvSpPr>
          <p:cNvPr id="93" name="TextBox 92"/>
          <p:cNvSpPr txBox="1"/>
          <p:nvPr/>
        </p:nvSpPr>
        <p:spPr>
          <a:xfrm>
            <a:off x="762000" y="3581400"/>
            <a:ext cx="3124200" cy="646331"/>
          </a:xfrm>
          <a:prstGeom prst="rect">
            <a:avLst/>
          </a:prstGeom>
          <a:noFill/>
        </p:spPr>
        <p:txBody>
          <a:bodyPr wrap="square" rtlCol="0">
            <a:spAutoFit/>
          </a:bodyPr>
          <a:lstStyle/>
          <a:p>
            <a:pPr algn="ctr"/>
            <a:r>
              <a:rPr lang="en-US" dirty="0" smtClean="0"/>
              <a:t>Query </a:t>
            </a:r>
          </a:p>
          <a:p>
            <a:pPr algn="ctr"/>
            <a:r>
              <a:rPr lang="en-US" dirty="0" smtClean="0"/>
              <a:t>Representation</a:t>
            </a:r>
            <a:endParaRPr lang="en-US" dirty="0"/>
          </a:p>
        </p:txBody>
      </p:sp>
      <p:sp>
        <p:nvSpPr>
          <p:cNvPr id="132" name="Predefined Process 131"/>
          <p:cNvSpPr/>
          <p:nvPr/>
        </p:nvSpPr>
        <p:spPr>
          <a:xfrm>
            <a:off x="3905946" y="4258786"/>
            <a:ext cx="862981" cy="685800"/>
          </a:xfrm>
          <a:prstGeom prst="flowChartPredefinedProcess">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400" dirty="0" smtClean="0"/>
              <a:t>M*</a:t>
            </a:r>
            <a:endParaRPr lang="en-US" sz="1400" dirty="0"/>
          </a:p>
        </p:txBody>
      </p:sp>
      <p:sp>
        <p:nvSpPr>
          <p:cNvPr id="129" name="TextBox 128"/>
          <p:cNvSpPr txBox="1"/>
          <p:nvPr/>
        </p:nvSpPr>
        <p:spPr>
          <a:xfrm>
            <a:off x="2819400" y="3581400"/>
            <a:ext cx="3124200" cy="646331"/>
          </a:xfrm>
          <a:prstGeom prst="rect">
            <a:avLst/>
          </a:prstGeom>
          <a:noFill/>
        </p:spPr>
        <p:txBody>
          <a:bodyPr wrap="square" rtlCol="0">
            <a:spAutoFit/>
          </a:bodyPr>
          <a:lstStyle/>
          <a:p>
            <a:pPr algn="ctr"/>
            <a:r>
              <a:rPr lang="en-US" dirty="0" smtClean="0"/>
              <a:t>Ranking</a:t>
            </a:r>
          </a:p>
          <a:p>
            <a:pPr algn="ctr"/>
            <a:r>
              <a:rPr lang="en-US" dirty="0" smtClean="0"/>
              <a:t>Algorithm</a:t>
            </a:r>
          </a:p>
        </p:txBody>
      </p:sp>
      <p:sp>
        <p:nvSpPr>
          <p:cNvPr id="438" name="Striped Right Arrow 437"/>
          <p:cNvSpPr/>
          <p:nvPr/>
        </p:nvSpPr>
        <p:spPr>
          <a:xfrm>
            <a:off x="3067746" y="4526280"/>
            <a:ext cx="609600" cy="228600"/>
          </a:xfrm>
          <a:prstGeom prst="striped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9" name="TextBox 98"/>
          <p:cNvSpPr txBox="1"/>
          <p:nvPr/>
        </p:nvSpPr>
        <p:spPr>
          <a:xfrm>
            <a:off x="5029200" y="3629799"/>
            <a:ext cx="3124200" cy="369332"/>
          </a:xfrm>
          <a:prstGeom prst="rect">
            <a:avLst/>
          </a:prstGeom>
          <a:noFill/>
        </p:spPr>
        <p:txBody>
          <a:bodyPr wrap="square" rtlCol="0">
            <a:spAutoFit/>
          </a:bodyPr>
          <a:lstStyle/>
          <a:p>
            <a:pPr algn="ctr"/>
            <a:r>
              <a:rPr lang="en-US" dirty="0" smtClean="0"/>
              <a:t>Results Set</a:t>
            </a:r>
            <a:endParaRPr lang="en-US" dirty="0"/>
          </a:p>
        </p:txBody>
      </p:sp>
      <p:sp>
        <p:nvSpPr>
          <p:cNvPr id="26" name="Multidocument 25"/>
          <p:cNvSpPr/>
          <p:nvPr/>
        </p:nvSpPr>
        <p:spPr>
          <a:xfrm>
            <a:off x="6039546" y="4191000"/>
            <a:ext cx="970854" cy="822960"/>
          </a:xfrm>
          <a:prstGeom prst="flowChartMultidocumen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400" dirty="0" smtClean="0"/>
              <a:t>R*</a:t>
            </a:r>
            <a:endParaRPr lang="en-US" sz="1400" dirty="0"/>
          </a:p>
        </p:txBody>
      </p:sp>
      <p:sp>
        <p:nvSpPr>
          <p:cNvPr id="444" name="Striped Right Arrow 443"/>
          <p:cNvSpPr/>
          <p:nvPr/>
        </p:nvSpPr>
        <p:spPr>
          <a:xfrm>
            <a:off x="5201346" y="4526280"/>
            <a:ext cx="609600" cy="228600"/>
          </a:xfrm>
          <a:prstGeom prst="striped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58" name="Group 457"/>
          <p:cNvGrpSpPr/>
          <p:nvPr/>
        </p:nvGrpSpPr>
        <p:grpSpPr>
          <a:xfrm>
            <a:off x="1905000" y="2056606"/>
            <a:ext cx="762198" cy="1143794"/>
            <a:chOff x="838002" y="1295400"/>
            <a:chExt cx="762198" cy="1143794"/>
          </a:xfrm>
        </p:grpSpPr>
        <p:sp>
          <p:nvSpPr>
            <p:cNvPr id="90" name="TextBox 89"/>
            <p:cNvSpPr txBox="1"/>
            <p:nvPr/>
          </p:nvSpPr>
          <p:spPr>
            <a:xfrm>
              <a:off x="838002" y="1295400"/>
              <a:ext cx="762198" cy="369332"/>
            </a:xfrm>
            <a:prstGeom prst="rect">
              <a:avLst/>
            </a:prstGeom>
            <a:noFill/>
          </p:spPr>
          <p:txBody>
            <a:bodyPr wrap="none" rtlCol="0">
              <a:spAutoFit/>
            </a:bodyPr>
            <a:lstStyle/>
            <a:p>
              <a:r>
                <a:rPr lang="en-US" dirty="0" smtClean="0"/>
                <a:t>Query</a:t>
              </a:r>
              <a:endParaRPr lang="en-US" dirty="0"/>
            </a:p>
          </p:txBody>
        </p:sp>
        <p:cxnSp>
          <p:nvCxnSpPr>
            <p:cNvPr id="110" name="Straight Arrow Connector 109"/>
            <p:cNvCxnSpPr/>
            <p:nvPr/>
          </p:nvCxnSpPr>
          <p:spPr>
            <a:xfrm rot="5400000">
              <a:off x="989408" y="2209403"/>
              <a:ext cx="457995"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cxnSp>
        <p:nvCxnSpPr>
          <p:cNvPr id="115" name="Straight Connector 114"/>
          <p:cNvCxnSpPr/>
          <p:nvPr/>
        </p:nvCxnSpPr>
        <p:spPr>
          <a:xfrm>
            <a:off x="533400" y="3286680"/>
            <a:ext cx="8001000" cy="1588"/>
          </a:xfrm>
          <a:prstGeom prst="line">
            <a:avLst/>
          </a:prstGeom>
          <a:ln w="38100" cmpd="sng">
            <a:prstDash val="sysDash"/>
          </a:ln>
        </p:spPr>
        <p:style>
          <a:lnRef idx="2">
            <a:schemeClr val="accent1"/>
          </a:lnRef>
          <a:fillRef idx="0">
            <a:schemeClr val="accent1"/>
          </a:fillRef>
          <a:effectRef idx="1">
            <a:schemeClr val="accent1"/>
          </a:effectRef>
          <a:fontRef idx="minor">
            <a:schemeClr val="tx1"/>
          </a:fontRef>
        </p:style>
      </p:cxnSp>
      <p:cxnSp>
        <p:nvCxnSpPr>
          <p:cNvPr id="461" name="Straight Arrow Connector 460"/>
          <p:cNvCxnSpPr/>
          <p:nvPr/>
        </p:nvCxnSpPr>
        <p:spPr>
          <a:xfrm rot="16200000" flipV="1">
            <a:off x="6324602" y="2983467"/>
            <a:ext cx="457201" cy="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462" name="TextBox 461"/>
          <p:cNvSpPr txBox="1"/>
          <p:nvPr/>
        </p:nvSpPr>
        <p:spPr>
          <a:xfrm>
            <a:off x="7391400" y="1676400"/>
            <a:ext cx="1447800" cy="646331"/>
          </a:xfrm>
          <a:prstGeom prst="rect">
            <a:avLst/>
          </a:prstGeom>
          <a:noFill/>
        </p:spPr>
        <p:txBody>
          <a:bodyPr wrap="square" rtlCol="0">
            <a:spAutoFit/>
          </a:bodyPr>
          <a:lstStyle/>
          <a:p>
            <a:pPr algn="ctr"/>
            <a:r>
              <a:rPr lang="en-US" dirty="0" smtClean="0"/>
              <a:t>Final</a:t>
            </a:r>
          </a:p>
          <a:p>
            <a:pPr algn="ctr"/>
            <a:r>
              <a:rPr lang="en-US" dirty="0" smtClean="0"/>
              <a:t>Results</a:t>
            </a:r>
            <a:endParaRPr lang="en-US" dirty="0"/>
          </a:p>
        </p:txBody>
      </p:sp>
      <p:sp>
        <p:nvSpPr>
          <p:cNvPr id="28" name="TextBox 27"/>
          <p:cNvSpPr txBox="1"/>
          <p:nvPr/>
        </p:nvSpPr>
        <p:spPr>
          <a:xfrm>
            <a:off x="3886200" y="2831068"/>
            <a:ext cx="2057400" cy="381000"/>
          </a:xfrm>
          <a:prstGeom prst="rect">
            <a:avLst/>
          </a:prstGeom>
          <a:noFill/>
        </p:spPr>
        <p:txBody>
          <a:bodyPr wrap="square" rtlCol="0">
            <a:spAutoFit/>
          </a:bodyPr>
          <a:lstStyle/>
          <a:p>
            <a:r>
              <a:rPr lang="en-US" dirty="0" smtClean="0"/>
              <a:t>IR System</a:t>
            </a:r>
            <a:endParaRPr lang="en-US" dirty="0"/>
          </a:p>
        </p:txBody>
      </p:sp>
      <p:pic>
        <p:nvPicPr>
          <p:cNvPr id="29" name="Picture 28"/>
          <p:cNvPicPr>
            <a:picLocks noChangeAspect="1"/>
          </p:cNvPicPr>
          <p:nvPr/>
        </p:nvPicPr>
        <p:blipFill>
          <a:blip r:embed="rId4"/>
          <a:stretch>
            <a:fillRect/>
          </a:stretch>
        </p:blipFill>
        <p:spPr>
          <a:xfrm>
            <a:off x="5715000" y="1447800"/>
            <a:ext cx="1620345" cy="1200149"/>
          </a:xfrm>
          <a:prstGeom prst="rect">
            <a:avLst/>
          </a:prstGeom>
        </p:spPr>
      </p:pic>
      <p:pic>
        <p:nvPicPr>
          <p:cNvPr id="30" name="Picture 29"/>
          <p:cNvPicPr>
            <a:picLocks noChangeAspect="1"/>
          </p:cNvPicPr>
          <p:nvPr/>
        </p:nvPicPr>
        <p:blipFill>
          <a:blip r:embed="rId5"/>
          <a:stretch>
            <a:fillRect/>
          </a:stretch>
        </p:blipFill>
        <p:spPr>
          <a:xfrm>
            <a:off x="457200" y="1752600"/>
            <a:ext cx="4578350" cy="311150"/>
          </a:xfrm>
          <a:prstGeom prst="rect">
            <a:avLst/>
          </a:prstGeom>
        </p:spPr>
      </p:pic>
      <p:sp>
        <p:nvSpPr>
          <p:cNvPr id="31" name="Magnetic Disk 30"/>
          <p:cNvSpPr/>
          <p:nvPr/>
        </p:nvSpPr>
        <p:spPr>
          <a:xfrm>
            <a:off x="3810000" y="5550932"/>
            <a:ext cx="1066800" cy="838200"/>
          </a:xfrm>
          <a:prstGeom prst="flowChartMagneticDisk">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400" dirty="0" smtClean="0"/>
              <a:t>Collection</a:t>
            </a:r>
          </a:p>
        </p:txBody>
      </p:sp>
      <p:sp>
        <p:nvSpPr>
          <p:cNvPr id="34" name="Striped Right Arrow 33"/>
          <p:cNvSpPr/>
          <p:nvPr/>
        </p:nvSpPr>
        <p:spPr>
          <a:xfrm>
            <a:off x="4134546" y="5169932"/>
            <a:ext cx="457200" cy="228600"/>
          </a:xfrm>
          <a:prstGeom prst="stripedRightArrow">
            <a:avLst/>
          </a:prstGeom>
          <a:scene3d>
            <a:camera prst="orthographicFront">
              <a:rot lat="0" lon="0" rev="5400000"/>
            </a:camera>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980721287"/>
      </p:ext>
    </p:extLst>
  </p:cSld>
  <p:clrMapOvr>
    <a:masterClrMapping/>
  </p:clrMapOvr>
  <p:transition xmlns:p14="http://schemas.microsoft.com/office/powerpoint/2010/main" advTm="966"/>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normAutofit/>
          </a:bodyPr>
          <a:lstStyle/>
          <a:p>
            <a:r>
              <a:rPr lang="en-US" sz="2400" dirty="0" smtClean="0"/>
              <a:t>Introduction</a:t>
            </a:r>
            <a:endParaRPr lang="en-US" sz="2400" dirty="0"/>
          </a:p>
        </p:txBody>
      </p:sp>
      <p:sp>
        <p:nvSpPr>
          <p:cNvPr id="4" name="Slide Number Placeholder 3"/>
          <p:cNvSpPr>
            <a:spLocks noGrp="1"/>
          </p:cNvSpPr>
          <p:nvPr>
            <p:ph type="sldNum" sz="quarter" idx="12"/>
          </p:nvPr>
        </p:nvSpPr>
        <p:spPr/>
        <p:txBody>
          <a:bodyPr/>
          <a:lstStyle/>
          <a:p>
            <a:fld id="{47340730-78B9-46F7-A52E-CECE09B41E38}" type="slidenum">
              <a:rPr lang="en-US" smtClean="0"/>
              <a:pPr/>
              <a:t>58</a:t>
            </a:fld>
            <a:endParaRPr lang="en-US"/>
          </a:p>
        </p:txBody>
      </p:sp>
      <p:sp>
        <p:nvSpPr>
          <p:cNvPr id="6" name="TextBox 5"/>
          <p:cNvSpPr txBox="1"/>
          <p:nvPr/>
        </p:nvSpPr>
        <p:spPr>
          <a:xfrm>
            <a:off x="914400" y="1905000"/>
            <a:ext cx="7772400" cy="3970318"/>
          </a:xfrm>
          <a:prstGeom prst="rect">
            <a:avLst/>
          </a:prstGeom>
          <a:noFill/>
        </p:spPr>
        <p:txBody>
          <a:bodyPr wrap="square" rtlCol="0">
            <a:spAutoFit/>
          </a:bodyPr>
          <a:lstStyle/>
          <a:p>
            <a:r>
              <a:rPr lang="en-US" b="1" dirty="0" smtClean="0"/>
              <a:t>Thesis Statement: </a:t>
            </a:r>
          </a:p>
          <a:p>
            <a:endParaRPr lang="en-US" b="1" dirty="0" smtClean="0"/>
          </a:p>
          <a:p>
            <a:r>
              <a:rPr lang="en-US" dirty="0" smtClean="0"/>
              <a:t>Query-dependent selection of retrieval alternatives can generalize better than using a fixed selection of alternatives for all queries.</a:t>
            </a:r>
          </a:p>
          <a:p>
            <a:r>
              <a:rPr lang="en-US" dirty="0" smtClean="0"/>
              <a:t>	</a:t>
            </a:r>
          </a:p>
          <a:p>
            <a:r>
              <a:rPr lang="en-US" b="1" dirty="0" smtClean="0"/>
              <a:t>Thesis Goal:</a:t>
            </a:r>
          </a:p>
          <a:p>
            <a:endParaRPr lang="en-US" dirty="0" smtClean="0"/>
          </a:p>
          <a:p>
            <a:r>
              <a:rPr lang="en-US" dirty="0" smtClean="0"/>
              <a:t>To enable query-dependent selection of retrieval alternatives using estimated effectiveness</a:t>
            </a:r>
            <a:r>
              <a:rPr lang="en-US" dirty="0" smtClean="0">
                <a:solidFill>
                  <a:srgbClr val="7F7F7F"/>
                </a:solidFill>
              </a:rPr>
              <a:t>.</a:t>
            </a:r>
          </a:p>
          <a:p>
            <a:endParaRPr lang="en-US" dirty="0" smtClean="0"/>
          </a:p>
          <a:p>
            <a:r>
              <a:rPr lang="en-US" dirty="0" smtClean="0">
                <a:solidFill>
                  <a:srgbClr val="7F7F7F"/>
                </a:solidFill>
              </a:rPr>
              <a:t>	</a:t>
            </a:r>
          </a:p>
          <a:p>
            <a:endParaRPr lang="en-US" dirty="0" smtClean="0">
              <a:solidFill>
                <a:srgbClr val="7F7F7F"/>
              </a:solidFill>
            </a:endParaRPr>
          </a:p>
          <a:p>
            <a:endParaRPr lang="en-US" dirty="0" smtClean="0">
              <a:solidFill>
                <a:srgbClr val="7F7F7F"/>
              </a:solidFill>
            </a:endParaRPr>
          </a:p>
          <a:p>
            <a:endParaRPr lang="en-US" dirty="0" smtClean="0">
              <a:solidFill>
                <a:srgbClr val="7F7F7F"/>
              </a:solidFill>
            </a:endParaRPr>
          </a:p>
        </p:txBody>
      </p:sp>
    </p:spTree>
    <p:extLst>
      <p:ext uri="{BB962C8B-B14F-4D97-AF65-F5344CB8AC3E}">
        <p14:creationId xmlns:p14="http://schemas.microsoft.com/office/powerpoint/2010/main" val="369600958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47340730-78B9-46F7-A52E-CECE09B41E38}" type="slidenum">
              <a:rPr lang="en-US" smtClean="0"/>
              <a:pPr/>
              <a:t>59</a:t>
            </a:fld>
            <a:endParaRPr lang="en-US" dirty="0"/>
          </a:p>
        </p:txBody>
      </p:sp>
      <p:sp>
        <p:nvSpPr>
          <p:cNvPr id="108" name="Title 1"/>
          <p:cNvSpPr>
            <a:spLocks noGrp="1"/>
          </p:cNvSpPr>
          <p:nvPr>
            <p:ph type="title"/>
          </p:nvPr>
        </p:nvSpPr>
        <p:spPr>
          <a:xfrm>
            <a:off x="457200" y="76200"/>
            <a:ext cx="8229600" cy="1143000"/>
          </a:xfrm>
        </p:spPr>
        <p:txBody>
          <a:bodyPr>
            <a:normAutofit/>
          </a:bodyPr>
          <a:lstStyle/>
          <a:p>
            <a:r>
              <a:rPr lang="en-US" sz="2400" dirty="0" smtClean="0"/>
              <a:t>Query Dependent Selection of Query Representations</a:t>
            </a:r>
            <a:endParaRPr lang="en-US" sz="2400" dirty="0"/>
          </a:p>
        </p:txBody>
      </p:sp>
      <p:sp>
        <p:nvSpPr>
          <p:cNvPr id="36" name="Predefined Process 35"/>
          <p:cNvSpPr/>
          <p:nvPr/>
        </p:nvSpPr>
        <p:spPr>
          <a:xfrm>
            <a:off x="2292630" y="4100818"/>
            <a:ext cx="1219200" cy="570664"/>
          </a:xfrm>
          <a:prstGeom prst="flowChartPredefinedProcess">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sz="1200" dirty="0" smtClean="0"/>
              <a:t>Retrieval</a:t>
            </a:r>
          </a:p>
          <a:p>
            <a:pPr algn="ctr"/>
            <a:r>
              <a:rPr lang="en-US" sz="1200" dirty="0" smtClean="0"/>
              <a:t>Model</a:t>
            </a:r>
          </a:p>
        </p:txBody>
      </p:sp>
      <p:grpSp>
        <p:nvGrpSpPr>
          <p:cNvPr id="37" name="Group 453"/>
          <p:cNvGrpSpPr/>
          <p:nvPr/>
        </p:nvGrpSpPr>
        <p:grpSpPr>
          <a:xfrm>
            <a:off x="3429000" y="3245481"/>
            <a:ext cx="2789464" cy="2932689"/>
            <a:chOff x="3886200" y="2590800"/>
            <a:chExt cx="3124200" cy="3524384"/>
          </a:xfrm>
        </p:grpSpPr>
        <p:sp>
          <p:nvSpPr>
            <p:cNvPr id="54" name="TextBox 53"/>
            <p:cNvSpPr txBox="1"/>
            <p:nvPr/>
          </p:nvSpPr>
          <p:spPr>
            <a:xfrm>
              <a:off x="3886200" y="5486400"/>
              <a:ext cx="3124200" cy="628784"/>
            </a:xfrm>
            <a:prstGeom prst="rect">
              <a:avLst/>
            </a:prstGeom>
            <a:noFill/>
          </p:spPr>
          <p:txBody>
            <a:bodyPr wrap="square" rtlCol="0">
              <a:spAutoFit/>
            </a:bodyPr>
            <a:lstStyle/>
            <a:p>
              <a:pPr algn="ctr"/>
              <a:r>
                <a:rPr lang="en-US" sz="1400" dirty="0" smtClean="0"/>
                <a:t>Results </a:t>
              </a:r>
            </a:p>
            <a:p>
              <a:pPr algn="ctr"/>
              <a:r>
                <a:rPr lang="en-US" sz="1400" dirty="0" smtClean="0"/>
                <a:t>Sets</a:t>
              </a:r>
              <a:endParaRPr lang="en-US" sz="1400" dirty="0"/>
            </a:p>
          </p:txBody>
        </p:sp>
        <p:sp>
          <p:nvSpPr>
            <p:cNvPr id="55" name="Multidocument 54"/>
            <p:cNvSpPr/>
            <p:nvPr/>
          </p:nvSpPr>
          <p:spPr>
            <a:xfrm>
              <a:off x="4934843" y="3550920"/>
              <a:ext cx="970854" cy="822960"/>
            </a:xfrm>
            <a:prstGeom prst="flowChartMultidocumen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400" dirty="0" smtClean="0"/>
                <a:t>R</a:t>
              </a:r>
              <a:r>
                <a:rPr lang="en-US" sz="1400" baseline="30000" dirty="0" smtClean="0"/>
                <a:t>2</a:t>
              </a:r>
              <a:endParaRPr lang="en-US" sz="1400" dirty="0"/>
            </a:p>
          </p:txBody>
        </p:sp>
        <p:sp>
          <p:nvSpPr>
            <p:cNvPr id="56" name="Multidocument 55"/>
            <p:cNvSpPr/>
            <p:nvPr/>
          </p:nvSpPr>
          <p:spPr>
            <a:xfrm>
              <a:off x="4934843" y="4511040"/>
              <a:ext cx="970854" cy="822960"/>
            </a:xfrm>
            <a:prstGeom prst="flowChartMultidocumen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400" dirty="0" smtClean="0"/>
                <a:t>R</a:t>
              </a:r>
              <a:r>
                <a:rPr lang="en-US" sz="1400" baseline="30000" dirty="0" smtClean="0"/>
                <a:t>3</a:t>
              </a:r>
              <a:endParaRPr lang="en-US" sz="1400" dirty="0"/>
            </a:p>
          </p:txBody>
        </p:sp>
        <p:sp>
          <p:nvSpPr>
            <p:cNvPr id="57" name="Multidocument 56"/>
            <p:cNvSpPr/>
            <p:nvPr/>
          </p:nvSpPr>
          <p:spPr>
            <a:xfrm>
              <a:off x="4896546" y="2590800"/>
              <a:ext cx="970854" cy="822960"/>
            </a:xfrm>
            <a:prstGeom prst="flowChartMultidocumen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smtClean="0"/>
                <a:t>R</a:t>
              </a:r>
              <a:r>
                <a:rPr lang="en-US" sz="1400" baseline="30000" dirty="0" smtClean="0"/>
                <a:t>1</a:t>
              </a:r>
              <a:endParaRPr lang="en-US" sz="1400" dirty="0"/>
            </a:p>
          </p:txBody>
        </p:sp>
      </p:grpSp>
      <p:grpSp>
        <p:nvGrpSpPr>
          <p:cNvPr id="38" name="Group 102"/>
          <p:cNvGrpSpPr/>
          <p:nvPr/>
        </p:nvGrpSpPr>
        <p:grpSpPr>
          <a:xfrm>
            <a:off x="6096000" y="1697707"/>
            <a:ext cx="3467995" cy="3712493"/>
            <a:chOff x="6096000" y="2267068"/>
            <a:chExt cx="3467995" cy="3712493"/>
          </a:xfrm>
        </p:grpSpPr>
        <p:sp>
          <p:nvSpPr>
            <p:cNvPr id="50" name="Predefined Process 49"/>
            <p:cNvSpPr/>
            <p:nvPr/>
          </p:nvSpPr>
          <p:spPr>
            <a:xfrm>
              <a:off x="6096000" y="3922161"/>
              <a:ext cx="1311320" cy="2057400"/>
            </a:xfrm>
            <a:prstGeom prst="flowChartPredefinedProcess">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sz="1200" dirty="0" smtClean="0"/>
                <a:t>Query</a:t>
              </a:r>
            </a:p>
            <a:p>
              <a:pPr algn="ctr"/>
              <a:r>
                <a:rPr lang="en-US" sz="1200" dirty="0" smtClean="0">
                  <a:solidFill>
                    <a:schemeClr val="tx1"/>
                  </a:solidFill>
                </a:rPr>
                <a:t>Dependent</a:t>
              </a:r>
            </a:p>
            <a:p>
              <a:pPr algn="ctr"/>
              <a:r>
                <a:rPr lang="en-US" sz="1200" dirty="0" smtClean="0">
                  <a:solidFill>
                    <a:schemeClr val="tx1"/>
                  </a:solidFill>
                </a:rPr>
                <a:t>Selection</a:t>
              </a:r>
            </a:p>
          </p:txBody>
        </p:sp>
        <p:cxnSp>
          <p:nvCxnSpPr>
            <p:cNvPr id="51" name="Straight Arrow Connector 50"/>
            <p:cNvCxnSpPr>
              <a:stCxn id="50" idx="0"/>
              <a:endCxn id="52" idx="2"/>
            </p:cNvCxnSpPr>
            <p:nvPr/>
          </p:nvCxnSpPr>
          <p:spPr>
            <a:xfrm rot="16200000" flipV="1">
              <a:off x="6315915" y="3486416"/>
              <a:ext cx="865137" cy="635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52" name="Multidocument 51"/>
            <p:cNvSpPr/>
            <p:nvPr/>
          </p:nvSpPr>
          <p:spPr>
            <a:xfrm>
              <a:off x="6372166" y="2398161"/>
              <a:ext cx="866834" cy="684797"/>
            </a:xfrm>
            <a:prstGeom prst="flowChartMultidocumen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400" dirty="0" smtClean="0"/>
                <a:t>R</a:t>
              </a:r>
              <a:r>
                <a:rPr lang="en-US" sz="1400" baseline="30000" dirty="0" smtClean="0"/>
                <a:t>2</a:t>
              </a:r>
              <a:endParaRPr lang="en-US" sz="1400" dirty="0"/>
            </a:p>
          </p:txBody>
        </p:sp>
        <p:sp>
          <p:nvSpPr>
            <p:cNvPr id="53" name="TextBox 52"/>
            <p:cNvSpPr txBox="1"/>
            <p:nvPr/>
          </p:nvSpPr>
          <p:spPr>
            <a:xfrm>
              <a:off x="6774531" y="2267068"/>
              <a:ext cx="2789464" cy="523220"/>
            </a:xfrm>
            <a:prstGeom prst="rect">
              <a:avLst/>
            </a:prstGeom>
            <a:noFill/>
          </p:spPr>
          <p:txBody>
            <a:bodyPr wrap="square" rtlCol="0">
              <a:spAutoFit/>
            </a:bodyPr>
            <a:lstStyle/>
            <a:p>
              <a:pPr algn="ctr"/>
              <a:r>
                <a:rPr lang="en-US" sz="1400" dirty="0" smtClean="0"/>
                <a:t>Final</a:t>
              </a:r>
            </a:p>
            <a:p>
              <a:pPr algn="ctr"/>
              <a:r>
                <a:rPr lang="en-US" sz="1400" dirty="0" smtClean="0"/>
                <a:t>Results</a:t>
              </a:r>
              <a:endParaRPr lang="en-US" sz="1400" dirty="0"/>
            </a:p>
          </p:txBody>
        </p:sp>
      </p:grpSp>
      <p:grpSp>
        <p:nvGrpSpPr>
          <p:cNvPr id="39" name="Group 457"/>
          <p:cNvGrpSpPr/>
          <p:nvPr/>
        </p:nvGrpSpPr>
        <p:grpSpPr>
          <a:xfrm>
            <a:off x="729520" y="2169221"/>
            <a:ext cx="794479" cy="727046"/>
            <a:chOff x="862782" y="1565462"/>
            <a:chExt cx="889816" cy="873732"/>
          </a:xfrm>
        </p:grpSpPr>
        <p:sp>
          <p:nvSpPr>
            <p:cNvPr id="48" name="TextBox 47"/>
            <p:cNvSpPr txBox="1"/>
            <p:nvPr/>
          </p:nvSpPr>
          <p:spPr>
            <a:xfrm>
              <a:off x="862782" y="1565462"/>
              <a:ext cx="889816" cy="369873"/>
            </a:xfrm>
            <a:prstGeom prst="rect">
              <a:avLst/>
            </a:prstGeom>
            <a:noFill/>
          </p:spPr>
          <p:txBody>
            <a:bodyPr wrap="square" rtlCol="0">
              <a:spAutoFit/>
            </a:bodyPr>
            <a:lstStyle/>
            <a:p>
              <a:r>
                <a:rPr lang="en-US" sz="1400" dirty="0" smtClean="0"/>
                <a:t>Query</a:t>
              </a:r>
              <a:endParaRPr lang="en-US" sz="1400" dirty="0"/>
            </a:p>
          </p:txBody>
        </p:sp>
        <p:cxnSp>
          <p:nvCxnSpPr>
            <p:cNvPr id="49" name="Straight Arrow Connector 48"/>
            <p:cNvCxnSpPr/>
            <p:nvPr/>
          </p:nvCxnSpPr>
          <p:spPr>
            <a:xfrm rot="5400000">
              <a:off x="989408" y="2209403"/>
              <a:ext cx="457995"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cxnSp>
        <p:nvCxnSpPr>
          <p:cNvPr id="40" name="Straight Connector 39"/>
          <p:cNvCxnSpPr/>
          <p:nvPr/>
        </p:nvCxnSpPr>
        <p:spPr>
          <a:xfrm>
            <a:off x="435429" y="2957690"/>
            <a:ext cx="7413171" cy="14110"/>
          </a:xfrm>
          <a:prstGeom prst="line">
            <a:avLst/>
          </a:prstGeom>
          <a:ln w="38100" cmpd="sng">
            <a:prstDash val="sysDash"/>
          </a:ln>
        </p:spPr>
        <p:style>
          <a:lnRef idx="2">
            <a:schemeClr val="accent1"/>
          </a:lnRef>
          <a:fillRef idx="0">
            <a:schemeClr val="accent1"/>
          </a:fillRef>
          <a:effectRef idx="1">
            <a:schemeClr val="accent1"/>
          </a:effectRef>
          <a:fontRef idx="minor">
            <a:schemeClr val="tx1"/>
          </a:fontRef>
        </p:style>
      </p:cxnSp>
      <p:sp>
        <p:nvSpPr>
          <p:cNvPr id="41" name="TextBox 40"/>
          <p:cNvSpPr txBox="1"/>
          <p:nvPr/>
        </p:nvSpPr>
        <p:spPr>
          <a:xfrm>
            <a:off x="2952750" y="2641976"/>
            <a:ext cx="1836964" cy="307777"/>
          </a:xfrm>
          <a:prstGeom prst="rect">
            <a:avLst/>
          </a:prstGeom>
          <a:noFill/>
        </p:spPr>
        <p:txBody>
          <a:bodyPr wrap="square" rtlCol="0">
            <a:spAutoFit/>
          </a:bodyPr>
          <a:lstStyle/>
          <a:p>
            <a:r>
              <a:rPr lang="en-US" sz="1400" dirty="0" smtClean="0"/>
              <a:t>IR System</a:t>
            </a:r>
            <a:endParaRPr lang="en-US" sz="1400" dirty="0"/>
          </a:p>
        </p:txBody>
      </p:sp>
      <p:grpSp>
        <p:nvGrpSpPr>
          <p:cNvPr id="42" name="Group 33"/>
          <p:cNvGrpSpPr/>
          <p:nvPr/>
        </p:nvGrpSpPr>
        <p:grpSpPr>
          <a:xfrm>
            <a:off x="-381000" y="3313223"/>
            <a:ext cx="2789465" cy="2875625"/>
            <a:chOff x="-381000" y="2927449"/>
            <a:chExt cx="3124200" cy="3455804"/>
          </a:xfrm>
        </p:grpSpPr>
        <p:grpSp>
          <p:nvGrpSpPr>
            <p:cNvPr id="43" name="Group 91"/>
            <p:cNvGrpSpPr/>
            <p:nvPr/>
          </p:nvGrpSpPr>
          <p:grpSpPr>
            <a:xfrm>
              <a:off x="762000" y="2927449"/>
              <a:ext cx="862981" cy="2606040"/>
              <a:chOff x="1371600" y="2659380"/>
              <a:chExt cx="862981" cy="2606040"/>
            </a:xfrm>
          </p:grpSpPr>
          <p:sp>
            <p:nvSpPr>
              <p:cNvPr id="45" name="Predefined Process 9"/>
              <p:cNvSpPr/>
              <p:nvPr/>
            </p:nvSpPr>
            <p:spPr>
              <a:xfrm>
                <a:off x="1371600" y="2659380"/>
                <a:ext cx="862981" cy="685800"/>
              </a:xfrm>
              <a:prstGeom prst="flowChartPredefinedProcess">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smtClean="0"/>
                  <a:t>Q1</a:t>
                </a:r>
                <a:endParaRPr lang="en-US" sz="1400" dirty="0"/>
              </a:p>
            </p:txBody>
          </p:sp>
          <p:sp>
            <p:nvSpPr>
              <p:cNvPr id="46" name="Predefined Process 45"/>
              <p:cNvSpPr/>
              <p:nvPr/>
            </p:nvSpPr>
            <p:spPr>
              <a:xfrm>
                <a:off x="1371600" y="3619500"/>
                <a:ext cx="862981" cy="685800"/>
              </a:xfrm>
              <a:prstGeom prst="flowChartPredefinedProcess">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400" dirty="0" smtClean="0"/>
                  <a:t>Q2</a:t>
                </a:r>
              </a:p>
            </p:txBody>
          </p:sp>
          <p:sp>
            <p:nvSpPr>
              <p:cNvPr id="47" name="Predefined Process 46"/>
              <p:cNvSpPr/>
              <p:nvPr/>
            </p:nvSpPr>
            <p:spPr>
              <a:xfrm>
                <a:off x="1371600" y="4579620"/>
                <a:ext cx="862981" cy="685800"/>
              </a:xfrm>
              <a:prstGeom prst="flowChartPredefinedProcess">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400" dirty="0" smtClean="0"/>
                  <a:t>Q3</a:t>
                </a:r>
              </a:p>
              <a:p>
                <a:pPr algn="ctr"/>
                <a:endParaRPr lang="en-US" sz="1400" dirty="0"/>
              </a:p>
            </p:txBody>
          </p:sp>
        </p:grpSp>
        <p:sp>
          <p:nvSpPr>
            <p:cNvPr id="44" name="TextBox 43"/>
            <p:cNvSpPr txBox="1"/>
            <p:nvPr/>
          </p:nvSpPr>
          <p:spPr>
            <a:xfrm>
              <a:off x="-381000" y="5754470"/>
              <a:ext cx="3124200" cy="628783"/>
            </a:xfrm>
            <a:prstGeom prst="rect">
              <a:avLst/>
            </a:prstGeom>
            <a:noFill/>
          </p:spPr>
          <p:txBody>
            <a:bodyPr wrap="square" rtlCol="0">
              <a:spAutoFit/>
            </a:bodyPr>
            <a:lstStyle/>
            <a:p>
              <a:pPr algn="ctr"/>
              <a:r>
                <a:rPr lang="en-US" sz="1400" dirty="0" smtClean="0"/>
                <a:t>Query </a:t>
              </a:r>
            </a:p>
            <a:p>
              <a:pPr algn="ctr"/>
              <a:r>
                <a:rPr lang="en-US" sz="1400" dirty="0" smtClean="0"/>
                <a:t>Representations</a:t>
              </a:r>
              <a:endParaRPr lang="en-US" sz="1400" dirty="0"/>
            </a:p>
          </p:txBody>
        </p:sp>
      </p:grpSp>
      <p:cxnSp>
        <p:nvCxnSpPr>
          <p:cNvPr id="61" name="Straight Arrow Connector 60"/>
          <p:cNvCxnSpPr/>
          <p:nvPr/>
        </p:nvCxnSpPr>
        <p:spPr>
          <a:xfrm>
            <a:off x="1641985" y="3598757"/>
            <a:ext cx="567815" cy="36364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62" name="Straight Arrow Connector 61"/>
          <p:cNvCxnSpPr/>
          <p:nvPr/>
        </p:nvCxnSpPr>
        <p:spPr>
          <a:xfrm>
            <a:off x="1641985" y="4443736"/>
            <a:ext cx="544286"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63" name="Straight Arrow Connector 62"/>
          <p:cNvCxnSpPr/>
          <p:nvPr/>
        </p:nvCxnSpPr>
        <p:spPr>
          <a:xfrm flipV="1">
            <a:off x="1641985" y="4800600"/>
            <a:ext cx="567815" cy="43971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64" name="Straight Arrow Connector 63"/>
          <p:cNvCxnSpPr/>
          <p:nvPr/>
        </p:nvCxnSpPr>
        <p:spPr>
          <a:xfrm flipV="1">
            <a:off x="3581400" y="3573536"/>
            <a:ext cx="570930" cy="38886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66" name="Straight Arrow Connector 65"/>
          <p:cNvCxnSpPr/>
          <p:nvPr/>
        </p:nvCxnSpPr>
        <p:spPr>
          <a:xfrm>
            <a:off x="3608044" y="4416926"/>
            <a:ext cx="544286"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67" name="Straight Arrow Connector 66"/>
          <p:cNvCxnSpPr/>
          <p:nvPr/>
        </p:nvCxnSpPr>
        <p:spPr>
          <a:xfrm>
            <a:off x="3581400" y="4800600"/>
            <a:ext cx="570930" cy="4144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2" name="Straight Arrow Connector 71"/>
          <p:cNvCxnSpPr/>
          <p:nvPr/>
        </p:nvCxnSpPr>
        <p:spPr>
          <a:xfrm>
            <a:off x="5399314" y="3581400"/>
            <a:ext cx="544286"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3" name="Straight Arrow Connector 72"/>
          <p:cNvCxnSpPr/>
          <p:nvPr/>
        </p:nvCxnSpPr>
        <p:spPr>
          <a:xfrm>
            <a:off x="5399314" y="4426379"/>
            <a:ext cx="544286"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4" name="Straight Arrow Connector 73"/>
          <p:cNvCxnSpPr/>
          <p:nvPr/>
        </p:nvCxnSpPr>
        <p:spPr>
          <a:xfrm>
            <a:off x="5399314" y="5222953"/>
            <a:ext cx="544286"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custDataLst>
      <p:tags r:id="rId1"/>
    </p:custDataLst>
    <p:extLst>
      <p:ext uri="{BB962C8B-B14F-4D97-AF65-F5344CB8AC3E}">
        <p14:creationId xmlns:p14="http://schemas.microsoft.com/office/powerpoint/2010/main" val="2327771033"/>
      </p:ext>
    </p:extLst>
  </p:cSld>
  <p:clrMapOvr>
    <a:masterClrMapping/>
  </p:clrMapOvr>
  <p:transition xmlns:p14="http://schemas.microsoft.com/office/powerpoint/2010/main" advTm="700"/>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442536" y="1177939"/>
            <a:ext cx="1475117" cy="1534089"/>
          </a:xfrm>
          <a:prstGeom prst="rect">
            <a:avLst/>
          </a:prstGeom>
        </p:spPr>
      </p:pic>
      <p:pic>
        <p:nvPicPr>
          <p:cNvPr id="3" name="Picture 2"/>
          <p:cNvPicPr>
            <a:picLocks noChangeAspect="1"/>
          </p:cNvPicPr>
          <p:nvPr/>
        </p:nvPicPr>
        <p:blipFill>
          <a:blip r:embed="rId3"/>
          <a:stretch>
            <a:fillRect/>
          </a:stretch>
        </p:blipFill>
        <p:spPr>
          <a:xfrm>
            <a:off x="7311363" y="3138897"/>
            <a:ext cx="1633475" cy="1157512"/>
          </a:xfrm>
          <a:prstGeom prst="rect">
            <a:avLst/>
          </a:prstGeom>
        </p:spPr>
      </p:pic>
      <p:pic>
        <p:nvPicPr>
          <p:cNvPr id="4" name="Picture 3"/>
          <p:cNvPicPr>
            <a:picLocks noChangeAspect="1"/>
          </p:cNvPicPr>
          <p:nvPr/>
        </p:nvPicPr>
        <p:blipFill>
          <a:blip r:embed="rId4"/>
          <a:stretch>
            <a:fillRect/>
          </a:stretch>
        </p:blipFill>
        <p:spPr>
          <a:xfrm>
            <a:off x="7339904" y="5237614"/>
            <a:ext cx="1725647" cy="923021"/>
          </a:xfrm>
          <a:prstGeom prst="rect">
            <a:avLst/>
          </a:prstGeom>
        </p:spPr>
      </p:pic>
      <p:sp>
        <p:nvSpPr>
          <p:cNvPr id="8" name="Rectangle 7"/>
          <p:cNvSpPr/>
          <p:nvPr/>
        </p:nvSpPr>
        <p:spPr>
          <a:xfrm>
            <a:off x="344714" y="1177938"/>
            <a:ext cx="6567715" cy="1200329"/>
          </a:xfrm>
          <a:prstGeom prst="rect">
            <a:avLst/>
          </a:prstGeom>
        </p:spPr>
        <p:txBody>
          <a:bodyPr wrap="square">
            <a:spAutoFit/>
          </a:bodyPr>
          <a:lstStyle/>
          <a:p>
            <a:r>
              <a:rPr lang="en-US" b="1" dirty="0" smtClean="0"/>
              <a:t>1) Modeling </a:t>
            </a:r>
            <a:r>
              <a:rPr lang="en-US" b="1" dirty="0" smtClean="0"/>
              <a:t>Events</a:t>
            </a:r>
          </a:p>
          <a:p>
            <a:endParaRPr lang="en-US" dirty="0"/>
          </a:p>
          <a:p>
            <a:r>
              <a:rPr lang="en-US" dirty="0" smtClean="0"/>
              <a:t>Generate schemas of open-domain events.</a:t>
            </a:r>
            <a:endParaRPr lang="en-US" dirty="0" smtClean="0"/>
          </a:p>
          <a:p>
            <a:endParaRPr lang="en-US" dirty="0"/>
          </a:p>
        </p:txBody>
      </p:sp>
      <p:sp>
        <p:nvSpPr>
          <p:cNvPr id="9" name="Rectangle 8"/>
          <p:cNvSpPr/>
          <p:nvPr/>
        </p:nvSpPr>
        <p:spPr>
          <a:xfrm>
            <a:off x="344713" y="3195926"/>
            <a:ext cx="6567715" cy="923330"/>
          </a:xfrm>
          <a:prstGeom prst="rect">
            <a:avLst/>
          </a:prstGeom>
        </p:spPr>
        <p:txBody>
          <a:bodyPr wrap="square">
            <a:spAutoFit/>
          </a:bodyPr>
          <a:lstStyle/>
          <a:p>
            <a:r>
              <a:rPr lang="en-US" b="1" dirty="0" smtClean="0"/>
              <a:t>2) Generating </a:t>
            </a:r>
            <a:r>
              <a:rPr lang="en-US" b="1" dirty="0" smtClean="0"/>
              <a:t>Topic Pages</a:t>
            </a:r>
          </a:p>
          <a:p>
            <a:endParaRPr lang="en-US" dirty="0"/>
          </a:p>
          <a:p>
            <a:r>
              <a:rPr lang="en-US" dirty="0"/>
              <a:t>Aggregate and organize information about </a:t>
            </a:r>
            <a:r>
              <a:rPr lang="en-US" dirty="0" smtClean="0"/>
              <a:t>entities.</a:t>
            </a:r>
            <a:endParaRPr lang="en-US" dirty="0"/>
          </a:p>
        </p:txBody>
      </p:sp>
      <p:sp>
        <p:nvSpPr>
          <p:cNvPr id="10" name="Rectangle 9"/>
          <p:cNvSpPr/>
          <p:nvPr/>
        </p:nvSpPr>
        <p:spPr>
          <a:xfrm>
            <a:off x="344714" y="5237305"/>
            <a:ext cx="6567714" cy="923330"/>
          </a:xfrm>
          <a:prstGeom prst="rect">
            <a:avLst/>
          </a:prstGeom>
        </p:spPr>
        <p:txBody>
          <a:bodyPr wrap="square">
            <a:spAutoFit/>
          </a:bodyPr>
          <a:lstStyle/>
          <a:p>
            <a:r>
              <a:rPr lang="en-US" b="1" dirty="0" smtClean="0"/>
              <a:t>3) Question </a:t>
            </a:r>
            <a:r>
              <a:rPr lang="en-US" b="1" dirty="0"/>
              <a:t>Answering</a:t>
            </a:r>
          </a:p>
          <a:p>
            <a:r>
              <a:rPr lang="en-US" b="1" dirty="0"/>
              <a:t>	</a:t>
            </a:r>
            <a:endParaRPr lang="en-US" dirty="0"/>
          </a:p>
          <a:p>
            <a:r>
              <a:rPr lang="en-US" dirty="0"/>
              <a:t>Answer 4</a:t>
            </a:r>
            <a:r>
              <a:rPr lang="en-US" baseline="30000" dirty="0"/>
              <a:t>th</a:t>
            </a:r>
            <a:r>
              <a:rPr lang="en-US" dirty="0"/>
              <a:t> grade science exams.</a:t>
            </a:r>
          </a:p>
        </p:txBody>
      </p:sp>
      <p:sp>
        <p:nvSpPr>
          <p:cNvPr id="11" name="Title 10"/>
          <p:cNvSpPr>
            <a:spLocks noGrp="1"/>
          </p:cNvSpPr>
          <p:nvPr>
            <p:ph type="title"/>
          </p:nvPr>
        </p:nvSpPr>
        <p:spPr/>
        <p:txBody>
          <a:bodyPr/>
          <a:lstStyle/>
          <a:p>
            <a:pPr algn="ctr"/>
            <a:r>
              <a:rPr lang="en-US" dirty="0" smtClean="0"/>
              <a:t>This Talk</a:t>
            </a:r>
            <a:endParaRPr lang="en-US" dirty="0"/>
          </a:p>
        </p:txBody>
      </p:sp>
    </p:spTree>
    <p:extLst>
      <p:ext uri="{BB962C8B-B14F-4D97-AF65-F5344CB8AC3E}">
        <p14:creationId xmlns:p14="http://schemas.microsoft.com/office/powerpoint/2010/main" val="790855498"/>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47340730-78B9-46F7-A52E-CECE09B41E38}" type="slidenum">
              <a:rPr lang="en-US" smtClean="0"/>
              <a:pPr/>
              <a:t>60</a:t>
            </a:fld>
            <a:endParaRPr lang="en-US" dirty="0"/>
          </a:p>
        </p:txBody>
      </p:sp>
      <p:sp>
        <p:nvSpPr>
          <p:cNvPr id="108" name="Title 1"/>
          <p:cNvSpPr>
            <a:spLocks noGrp="1"/>
          </p:cNvSpPr>
          <p:nvPr>
            <p:ph type="title"/>
          </p:nvPr>
        </p:nvSpPr>
        <p:spPr>
          <a:xfrm>
            <a:off x="457200" y="76200"/>
            <a:ext cx="8229600" cy="1143000"/>
          </a:xfrm>
        </p:spPr>
        <p:txBody>
          <a:bodyPr>
            <a:normAutofit/>
          </a:bodyPr>
          <a:lstStyle/>
          <a:p>
            <a:r>
              <a:rPr lang="en-US" sz="2400" dirty="0" smtClean="0"/>
              <a:t>Query Dependent Selection of Ranking Algorithms</a:t>
            </a:r>
            <a:endParaRPr lang="en-US" sz="2400" dirty="0"/>
          </a:p>
        </p:txBody>
      </p:sp>
      <p:grpSp>
        <p:nvGrpSpPr>
          <p:cNvPr id="2" name="Group 33"/>
          <p:cNvGrpSpPr/>
          <p:nvPr/>
        </p:nvGrpSpPr>
        <p:grpSpPr>
          <a:xfrm>
            <a:off x="-381000" y="2169221"/>
            <a:ext cx="6599464" cy="4019627"/>
            <a:chOff x="-381000" y="2738582"/>
            <a:chExt cx="6599464" cy="4019627"/>
          </a:xfrm>
        </p:grpSpPr>
        <p:sp>
          <p:nvSpPr>
            <p:cNvPr id="36" name="Predefined Process 35"/>
            <p:cNvSpPr/>
            <p:nvPr/>
          </p:nvSpPr>
          <p:spPr>
            <a:xfrm>
              <a:off x="2408466" y="4670179"/>
              <a:ext cx="1020534" cy="570664"/>
            </a:xfrm>
            <a:prstGeom prst="flowChartPredefinedProcess">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sz="1200" dirty="0" smtClean="0"/>
                <a:t>Model 2</a:t>
              </a:r>
            </a:p>
          </p:txBody>
        </p:sp>
        <p:grpSp>
          <p:nvGrpSpPr>
            <p:cNvPr id="3" name="Group 453"/>
            <p:cNvGrpSpPr/>
            <p:nvPr/>
          </p:nvGrpSpPr>
          <p:grpSpPr>
            <a:xfrm>
              <a:off x="3429000" y="3814842"/>
              <a:ext cx="2789464" cy="2932689"/>
              <a:chOff x="3886200" y="2590800"/>
              <a:chExt cx="3124200" cy="3524384"/>
            </a:xfrm>
          </p:grpSpPr>
          <p:sp>
            <p:nvSpPr>
              <p:cNvPr id="54" name="TextBox 53"/>
              <p:cNvSpPr txBox="1"/>
              <p:nvPr/>
            </p:nvSpPr>
            <p:spPr>
              <a:xfrm>
                <a:off x="3886200" y="5486400"/>
                <a:ext cx="3124200" cy="628784"/>
              </a:xfrm>
              <a:prstGeom prst="rect">
                <a:avLst/>
              </a:prstGeom>
              <a:noFill/>
            </p:spPr>
            <p:txBody>
              <a:bodyPr wrap="square" rtlCol="0">
                <a:spAutoFit/>
              </a:bodyPr>
              <a:lstStyle/>
              <a:p>
                <a:pPr algn="ctr"/>
                <a:r>
                  <a:rPr lang="en-US" sz="1400" dirty="0" smtClean="0"/>
                  <a:t>Results </a:t>
                </a:r>
              </a:p>
              <a:p>
                <a:pPr algn="ctr"/>
                <a:r>
                  <a:rPr lang="en-US" sz="1400" dirty="0" smtClean="0"/>
                  <a:t>Sets</a:t>
                </a:r>
                <a:endParaRPr lang="en-US" sz="1400" dirty="0"/>
              </a:p>
            </p:txBody>
          </p:sp>
          <p:sp>
            <p:nvSpPr>
              <p:cNvPr id="55" name="Multidocument 54"/>
              <p:cNvSpPr/>
              <p:nvPr/>
            </p:nvSpPr>
            <p:spPr>
              <a:xfrm>
                <a:off x="4934843" y="3550920"/>
                <a:ext cx="970854" cy="822960"/>
              </a:xfrm>
              <a:prstGeom prst="flowChartMultidocumen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400" dirty="0" smtClean="0"/>
                  <a:t>R</a:t>
                </a:r>
                <a:r>
                  <a:rPr lang="en-US" sz="1400" baseline="30000" dirty="0" smtClean="0"/>
                  <a:t>2</a:t>
                </a:r>
                <a:endParaRPr lang="en-US" sz="1400" dirty="0"/>
              </a:p>
            </p:txBody>
          </p:sp>
          <p:sp>
            <p:nvSpPr>
              <p:cNvPr id="56" name="Multidocument 55"/>
              <p:cNvSpPr/>
              <p:nvPr/>
            </p:nvSpPr>
            <p:spPr>
              <a:xfrm>
                <a:off x="4934843" y="4511040"/>
                <a:ext cx="970854" cy="822960"/>
              </a:xfrm>
              <a:prstGeom prst="flowChartMultidocumen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400" dirty="0" smtClean="0"/>
                  <a:t>R</a:t>
                </a:r>
                <a:r>
                  <a:rPr lang="en-US" sz="1400" baseline="30000" dirty="0" smtClean="0"/>
                  <a:t>3</a:t>
                </a:r>
                <a:endParaRPr lang="en-US" sz="1400" dirty="0"/>
              </a:p>
            </p:txBody>
          </p:sp>
          <p:sp>
            <p:nvSpPr>
              <p:cNvPr id="57" name="Multidocument 56"/>
              <p:cNvSpPr/>
              <p:nvPr/>
            </p:nvSpPr>
            <p:spPr>
              <a:xfrm>
                <a:off x="4896546" y="2590800"/>
                <a:ext cx="970854" cy="822960"/>
              </a:xfrm>
              <a:prstGeom prst="flowChartMultidocumen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smtClean="0"/>
                  <a:t>R</a:t>
                </a:r>
                <a:r>
                  <a:rPr lang="en-US" sz="1400" baseline="30000" dirty="0" smtClean="0"/>
                  <a:t>1</a:t>
                </a:r>
                <a:endParaRPr lang="en-US" sz="1400" dirty="0"/>
              </a:p>
            </p:txBody>
          </p:sp>
        </p:grpSp>
        <p:grpSp>
          <p:nvGrpSpPr>
            <p:cNvPr id="6" name="Group 457"/>
            <p:cNvGrpSpPr/>
            <p:nvPr/>
          </p:nvGrpSpPr>
          <p:grpSpPr>
            <a:xfrm>
              <a:off x="729520" y="2738582"/>
              <a:ext cx="794479" cy="727046"/>
              <a:chOff x="862782" y="1565462"/>
              <a:chExt cx="889816" cy="873732"/>
            </a:xfrm>
          </p:grpSpPr>
          <p:sp>
            <p:nvSpPr>
              <p:cNvPr id="48" name="TextBox 47"/>
              <p:cNvSpPr txBox="1"/>
              <p:nvPr/>
            </p:nvSpPr>
            <p:spPr>
              <a:xfrm>
                <a:off x="862782" y="1565462"/>
                <a:ext cx="889816" cy="369873"/>
              </a:xfrm>
              <a:prstGeom prst="rect">
                <a:avLst/>
              </a:prstGeom>
              <a:noFill/>
            </p:spPr>
            <p:txBody>
              <a:bodyPr wrap="square" rtlCol="0">
                <a:spAutoFit/>
              </a:bodyPr>
              <a:lstStyle/>
              <a:p>
                <a:r>
                  <a:rPr lang="en-US" sz="1400" dirty="0" smtClean="0"/>
                  <a:t>Query</a:t>
                </a:r>
                <a:endParaRPr lang="en-US" sz="1400" dirty="0"/>
              </a:p>
            </p:txBody>
          </p:sp>
          <p:cxnSp>
            <p:nvCxnSpPr>
              <p:cNvPr id="49" name="Straight Arrow Connector 48"/>
              <p:cNvCxnSpPr/>
              <p:nvPr/>
            </p:nvCxnSpPr>
            <p:spPr>
              <a:xfrm rot="5400000">
                <a:off x="989408" y="2209403"/>
                <a:ext cx="457995"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sp>
          <p:nvSpPr>
            <p:cNvPr id="41" name="TextBox 40"/>
            <p:cNvSpPr txBox="1"/>
            <p:nvPr/>
          </p:nvSpPr>
          <p:spPr>
            <a:xfrm>
              <a:off x="2952750" y="3211337"/>
              <a:ext cx="1836964" cy="307777"/>
            </a:xfrm>
            <a:prstGeom prst="rect">
              <a:avLst/>
            </a:prstGeom>
            <a:noFill/>
          </p:spPr>
          <p:txBody>
            <a:bodyPr wrap="square" rtlCol="0">
              <a:spAutoFit/>
            </a:bodyPr>
            <a:lstStyle/>
            <a:p>
              <a:r>
                <a:rPr lang="en-US" sz="1400" dirty="0" smtClean="0"/>
                <a:t>IR System</a:t>
              </a:r>
              <a:endParaRPr lang="en-US" sz="1400" dirty="0"/>
            </a:p>
          </p:txBody>
        </p:sp>
        <p:grpSp>
          <p:nvGrpSpPr>
            <p:cNvPr id="7" name="Group 33"/>
            <p:cNvGrpSpPr/>
            <p:nvPr/>
          </p:nvGrpSpPr>
          <p:grpSpPr>
            <a:xfrm>
              <a:off x="-381000" y="4681514"/>
              <a:ext cx="2789465" cy="2076695"/>
              <a:chOff x="-381000" y="3887569"/>
              <a:chExt cx="3124200" cy="2495684"/>
            </a:xfrm>
          </p:grpSpPr>
          <p:sp>
            <p:nvSpPr>
              <p:cNvPr id="46" name="Predefined Process 45"/>
              <p:cNvSpPr/>
              <p:nvPr/>
            </p:nvSpPr>
            <p:spPr>
              <a:xfrm>
                <a:off x="762000" y="3887569"/>
                <a:ext cx="862981" cy="685800"/>
              </a:xfrm>
              <a:prstGeom prst="flowChartPredefinedProcess">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400" dirty="0" smtClean="0"/>
                  <a:t>Q*</a:t>
                </a:r>
              </a:p>
            </p:txBody>
          </p:sp>
          <p:sp>
            <p:nvSpPr>
              <p:cNvPr id="44" name="TextBox 43"/>
              <p:cNvSpPr txBox="1"/>
              <p:nvPr/>
            </p:nvSpPr>
            <p:spPr>
              <a:xfrm>
                <a:off x="-381000" y="5754470"/>
                <a:ext cx="3124200" cy="628783"/>
              </a:xfrm>
              <a:prstGeom prst="rect">
                <a:avLst/>
              </a:prstGeom>
              <a:noFill/>
            </p:spPr>
            <p:txBody>
              <a:bodyPr wrap="square" rtlCol="0">
                <a:spAutoFit/>
              </a:bodyPr>
              <a:lstStyle/>
              <a:p>
                <a:pPr algn="ctr"/>
                <a:r>
                  <a:rPr lang="en-US" sz="1400" dirty="0" smtClean="0"/>
                  <a:t>Query </a:t>
                </a:r>
              </a:p>
              <a:p>
                <a:pPr algn="ctr"/>
                <a:r>
                  <a:rPr lang="en-US" sz="1400" dirty="0" smtClean="0"/>
                  <a:t>Representation</a:t>
                </a:r>
                <a:endParaRPr lang="en-US" sz="1400" dirty="0"/>
              </a:p>
            </p:txBody>
          </p:sp>
        </p:grpSp>
      </p:grpSp>
      <p:cxnSp>
        <p:nvCxnSpPr>
          <p:cNvPr id="61" name="Straight Arrow Connector 60"/>
          <p:cNvCxnSpPr/>
          <p:nvPr/>
        </p:nvCxnSpPr>
        <p:spPr>
          <a:xfrm flipV="1">
            <a:off x="1600200" y="3600345"/>
            <a:ext cx="586071" cy="51445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62" name="Straight Arrow Connector 61"/>
          <p:cNvCxnSpPr/>
          <p:nvPr/>
        </p:nvCxnSpPr>
        <p:spPr>
          <a:xfrm>
            <a:off x="1641985" y="4443736"/>
            <a:ext cx="544286"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63" name="Straight Arrow Connector 62"/>
          <p:cNvCxnSpPr/>
          <p:nvPr/>
        </p:nvCxnSpPr>
        <p:spPr>
          <a:xfrm>
            <a:off x="1600200" y="4724400"/>
            <a:ext cx="586071" cy="51749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64" name="Straight Arrow Connector 63"/>
          <p:cNvCxnSpPr/>
          <p:nvPr/>
        </p:nvCxnSpPr>
        <p:spPr>
          <a:xfrm>
            <a:off x="3608044" y="3571947"/>
            <a:ext cx="544286"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66" name="Straight Arrow Connector 65"/>
          <p:cNvCxnSpPr/>
          <p:nvPr/>
        </p:nvCxnSpPr>
        <p:spPr>
          <a:xfrm>
            <a:off x="3608044" y="4416926"/>
            <a:ext cx="544286"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67" name="Straight Arrow Connector 66"/>
          <p:cNvCxnSpPr/>
          <p:nvPr/>
        </p:nvCxnSpPr>
        <p:spPr>
          <a:xfrm>
            <a:off x="3608044" y="5213500"/>
            <a:ext cx="544286"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69" name="Predefined Process 68"/>
          <p:cNvSpPr/>
          <p:nvPr/>
        </p:nvSpPr>
        <p:spPr>
          <a:xfrm>
            <a:off x="2408466" y="3359616"/>
            <a:ext cx="1020534" cy="570664"/>
          </a:xfrm>
          <a:prstGeom prst="flowChartPredefinedProcess">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sz="1200" dirty="0" smtClean="0"/>
              <a:t>Model 1</a:t>
            </a:r>
          </a:p>
        </p:txBody>
      </p:sp>
      <p:sp>
        <p:nvSpPr>
          <p:cNvPr id="70" name="Predefined Process 69"/>
          <p:cNvSpPr/>
          <p:nvPr/>
        </p:nvSpPr>
        <p:spPr>
          <a:xfrm>
            <a:off x="2408464" y="4911083"/>
            <a:ext cx="1020534" cy="570664"/>
          </a:xfrm>
          <a:prstGeom prst="flowChartPredefinedProcess">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sz="1200" dirty="0" smtClean="0"/>
              <a:t>Model 3</a:t>
            </a:r>
          </a:p>
        </p:txBody>
      </p:sp>
      <p:grpSp>
        <p:nvGrpSpPr>
          <p:cNvPr id="37" name="Group 102"/>
          <p:cNvGrpSpPr/>
          <p:nvPr/>
        </p:nvGrpSpPr>
        <p:grpSpPr>
          <a:xfrm>
            <a:off x="6096000" y="1697707"/>
            <a:ext cx="3467995" cy="3712493"/>
            <a:chOff x="6096000" y="2267068"/>
            <a:chExt cx="3467995" cy="3712493"/>
          </a:xfrm>
        </p:grpSpPr>
        <p:sp>
          <p:nvSpPr>
            <p:cNvPr id="38" name="Predefined Process 37"/>
            <p:cNvSpPr/>
            <p:nvPr/>
          </p:nvSpPr>
          <p:spPr>
            <a:xfrm>
              <a:off x="6096000" y="3922161"/>
              <a:ext cx="1311320" cy="2057400"/>
            </a:xfrm>
            <a:prstGeom prst="flowChartPredefinedProcess">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sz="1200" dirty="0" smtClean="0"/>
                <a:t>Query</a:t>
              </a:r>
            </a:p>
            <a:p>
              <a:pPr algn="ctr"/>
              <a:r>
                <a:rPr lang="en-US" sz="1200" dirty="0" smtClean="0">
                  <a:solidFill>
                    <a:schemeClr val="tx1"/>
                  </a:solidFill>
                </a:rPr>
                <a:t>Dependent</a:t>
              </a:r>
            </a:p>
            <a:p>
              <a:pPr algn="ctr"/>
              <a:r>
                <a:rPr lang="en-US" sz="1200" dirty="0" smtClean="0">
                  <a:solidFill>
                    <a:schemeClr val="tx1"/>
                  </a:solidFill>
                </a:rPr>
                <a:t>Selection</a:t>
              </a:r>
            </a:p>
          </p:txBody>
        </p:sp>
        <p:cxnSp>
          <p:nvCxnSpPr>
            <p:cNvPr id="39" name="Straight Arrow Connector 38"/>
            <p:cNvCxnSpPr>
              <a:stCxn id="38" idx="0"/>
              <a:endCxn id="42" idx="2"/>
            </p:cNvCxnSpPr>
            <p:nvPr/>
          </p:nvCxnSpPr>
          <p:spPr>
            <a:xfrm rot="16200000" flipV="1">
              <a:off x="6315915" y="3486416"/>
              <a:ext cx="865137" cy="635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42" name="Multidocument 41"/>
            <p:cNvSpPr/>
            <p:nvPr/>
          </p:nvSpPr>
          <p:spPr>
            <a:xfrm>
              <a:off x="6372166" y="2398161"/>
              <a:ext cx="866834" cy="684797"/>
            </a:xfrm>
            <a:prstGeom prst="flowChartMultidocumen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400" dirty="0" smtClean="0"/>
                <a:t>R</a:t>
              </a:r>
              <a:r>
                <a:rPr lang="en-US" sz="1400" baseline="30000" dirty="0" smtClean="0"/>
                <a:t>2</a:t>
              </a:r>
              <a:endParaRPr lang="en-US" sz="1400" dirty="0"/>
            </a:p>
          </p:txBody>
        </p:sp>
        <p:sp>
          <p:nvSpPr>
            <p:cNvPr id="43" name="TextBox 42"/>
            <p:cNvSpPr txBox="1"/>
            <p:nvPr/>
          </p:nvSpPr>
          <p:spPr>
            <a:xfrm>
              <a:off x="6774531" y="2267068"/>
              <a:ext cx="2789464" cy="523220"/>
            </a:xfrm>
            <a:prstGeom prst="rect">
              <a:avLst/>
            </a:prstGeom>
            <a:noFill/>
          </p:spPr>
          <p:txBody>
            <a:bodyPr wrap="square" rtlCol="0">
              <a:spAutoFit/>
            </a:bodyPr>
            <a:lstStyle/>
            <a:p>
              <a:pPr algn="ctr"/>
              <a:r>
                <a:rPr lang="en-US" sz="1400" dirty="0" smtClean="0"/>
                <a:t>Final</a:t>
              </a:r>
            </a:p>
            <a:p>
              <a:pPr algn="ctr"/>
              <a:r>
                <a:rPr lang="en-US" sz="1400" dirty="0" smtClean="0"/>
                <a:t>Results</a:t>
              </a:r>
              <a:endParaRPr lang="en-US" sz="1400" dirty="0"/>
            </a:p>
          </p:txBody>
        </p:sp>
      </p:grpSp>
      <p:cxnSp>
        <p:nvCxnSpPr>
          <p:cNvPr id="45" name="Straight Arrow Connector 44"/>
          <p:cNvCxnSpPr/>
          <p:nvPr/>
        </p:nvCxnSpPr>
        <p:spPr>
          <a:xfrm>
            <a:off x="5399314" y="3581400"/>
            <a:ext cx="544286"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7" name="Straight Arrow Connector 46"/>
          <p:cNvCxnSpPr/>
          <p:nvPr/>
        </p:nvCxnSpPr>
        <p:spPr>
          <a:xfrm>
            <a:off x="5399314" y="4426379"/>
            <a:ext cx="544286"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65" name="Straight Arrow Connector 64"/>
          <p:cNvCxnSpPr/>
          <p:nvPr/>
        </p:nvCxnSpPr>
        <p:spPr>
          <a:xfrm>
            <a:off x="5399314" y="5222953"/>
            <a:ext cx="544286"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1" name="Straight Connector 70"/>
          <p:cNvCxnSpPr/>
          <p:nvPr/>
        </p:nvCxnSpPr>
        <p:spPr>
          <a:xfrm>
            <a:off x="435429" y="2957690"/>
            <a:ext cx="7413171" cy="14110"/>
          </a:xfrm>
          <a:prstGeom prst="line">
            <a:avLst/>
          </a:prstGeom>
          <a:ln w="38100" cmpd="sng">
            <a:prstDash val="sysDash"/>
          </a:ln>
        </p:spPr>
        <p:style>
          <a:lnRef idx="2">
            <a:schemeClr val="accent1"/>
          </a:lnRef>
          <a:fillRef idx="0">
            <a:schemeClr val="accent1"/>
          </a:fillRef>
          <a:effectRef idx="1">
            <a:schemeClr val="accent1"/>
          </a:effectRef>
          <a:fontRef idx="minor">
            <a:schemeClr val="tx1"/>
          </a:fontRef>
        </p:style>
      </p:cxnSp>
    </p:spTree>
    <p:custDataLst>
      <p:tags r:id="rId1"/>
    </p:custDataLst>
    <p:extLst>
      <p:ext uri="{BB962C8B-B14F-4D97-AF65-F5344CB8AC3E}">
        <p14:creationId xmlns:p14="http://schemas.microsoft.com/office/powerpoint/2010/main" val="1678502077"/>
      </p:ext>
    </p:extLst>
  </p:cSld>
  <p:clrMapOvr>
    <a:masterClrMapping/>
  </p:clrMapOvr>
  <p:transition xmlns:p14="http://schemas.microsoft.com/office/powerpoint/2010/main" advTm="700"/>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47340730-78B9-46F7-A52E-CECE09B41E38}" type="slidenum">
              <a:rPr lang="en-US" smtClean="0"/>
              <a:pPr/>
              <a:t>61</a:t>
            </a:fld>
            <a:endParaRPr lang="en-US" dirty="0"/>
          </a:p>
        </p:txBody>
      </p:sp>
      <p:sp>
        <p:nvSpPr>
          <p:cNvPr id="108" name="Title 1"/>
          <p:cNvSpPr>
            <a:spLocks noGrp="1"/>
          </p:cNvSpPr>
          <p:nvPr>
            <p:ph type="title"/>
          </p:nvPr>
        </p:nvSpPr>
        <p:spPr>
          <a:xfrm>
            <a:off x="457200" y="76200"/>
            <a:ext cx="8229600" cy="1143000"/>
          </a:xfrm>
        </p:spPr>
        <p:txBody>
          <a:bodyPr>
            <a:normAutofit/>
          </a:bodyPr>
          <a:lstStyle/>
          <a:p>
            <a:r>
              <a:rPr lang="en-US" sz="2400" dirty="0" smtClean="0"/>
              <a:t>Query Dependent Selection using Effectiveness Estimation</a:t>
            </a:r>
            <a:endParaRPr lang="en-US" sz="2400" dirty="0"/>
          </a:p>
        </p:txBody>
      </p:sp>
      <p:grpSp>
        <p:nvGrpSpPr>
          <p:cNvPr id="2" name="Group 453"/>
          <p:cNvGrpSpPr/>
          <p:nvPr/>
        </p:nvGrpSpPr>
        <p:grpSpPr>
          <a:xfrm>
            <a:off x="-762000" y="3245481"/>
            <a:ext cx="2789464" cy="2932689"/>
            <a:chOff x="3886200" y="2590800"/>
            <a:chExt cx="3124200" cy="3524384"/>
          </a:xfrm>
        </p:grpSpPr>
        <p:sp>
          <p:nvSpPr>
            <p:cNvPr id="54" name="TextBox 53"/>
            <p:cNvSpPr txBox="1"/>
            <p:nvPr/>
          </p:nvSpPr>
          <p:spPr>
            <a:xfrm>
              <a:off x="3886200" y="5486400"/>
              <a:ext cx="3124200" cy="628784"/>
            </a:xfrm>
            <a:prstGeom prst="rect">
              <a:avLst/>
            </a:prstGeom>
            <a:noFill/>
          </p:spPr>
          <p:txBody>
            <a:bodyPr wrap="square" rtlCol="0">
              <a:spAutoFit/>
            </a:bodyPr>
            <a:lstStyle/>
            <a:p>
              <a:pPr algn="ctr"/>
              <a:r>
                <a:rPr lang="en-US" sz="1400" dirty="0" smtClean="0"/>
                <a:t>Results </a:t>
              </a:r>
            </a:p>
            <a:p>
              <a:pPr algn="ctr"/>
              <a:r>
                <a:rPr lang="en-US" sz="1400" dirty="0" smtClean="0"/>
                <a:t>Sets</a:t>
              </a:r>
              <a:endParaRPr lang="en-US" sz="1400" dirty="0"/>
            </a:p>
          </p:txBody>
        </p:sp>
        <p:sp>
          <p:nvSpPr>
            <p:cNvPr id="55" name="Multidocument 54"/>
            <p:cNvSpPr/>
            <p:nvPr/>
          </p:nvSpPr>
          <p:spPr>
            <a:xfrm>
              <a:off x="4934843" y="3550920"/>
              <a:ext cx="970854" cy="822960"/>
            </a:xfrm>
            <a:prstGeom prst="flowChartMultidocumen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400" dirty="0" smtClean="0"/>
                <a:t>R</a:t>
              </a:r>
              <a:r>
                <a:rPr lang="en-US" sz="1400" baseline="30000" dirty="0" smtClean="0"/>
                <a:t>2</a:t>
              </a:r>
              <a:endParaRPr lang="en-US" sz="1400" dirty="0"/>
            </a:p>
          </p:txBody>
        </p:sp>
        <p:sp>
          <p:nvSpPr>
            <p:cNvPr id="56" name="Multidocument 55"/>
            <p:cNvSpPr/>
            <p:nvPr/>
          </p:nvSpPr>
          <p:spPr>
            <a:xfrm>
              <a:off x="4934843" y="4511040"/>
              <a:ext cx="970854" cy="822960"/>
            </a:xfrm>
            <a:prstGeom prst="flowChartMultidocumen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400" dirty="0" smtClean="0"/>
                <a:t>R</a:t>
              </a:r>
              <a:r>
                <a:rPr lang="en-US" sz="1400" baseline="30000" dirty="0" smtClean="0"/>
                <a:t>3</a:t>
              </a:r>
              <a:endParaRPr lang="en-US" sz="1400" dirty="0"/>
            </a:p>
          </p:txBody>
        </p:sp>
        <p:sp>
          <p:nvSpPr>
            <p:cNvPr id="57" name="Multidocument 56"/>
            <p:cNvSpPr/>
            <p:nvPr/>
          </p:nvSpPr>
          <p:spPr>
            <a:xfrm>
              <a:off x="4896546" y="2590800"/>
              <a:ext cx="970854" cy="822960"/>
            </a:xfrm>
            <a:prstGeom prst="flowChartMultidocumen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smtClean="0"/>
                <a:t>R</a:t>
              </a:r>
              <a:r>
                <a:rPr lang="en-US" sz="1400" baseline="30000" dirty="0" smtClean="0"/>
                <a:t>1</a:t>
              </a:r>
              <a:endParaRPr lang="en-US" sz="1400" dirty="0"/>
            </a:p>
          </p:txBody>
        </p:sp>
      </p:grpSp>
      <p:sp>
        <p:nvSpPr>
          <p:cNvPr id="52" name="Multidocument 51"/>
          <p:cNvSpPr/>
          <p:nvPr/>
        </p:nvSpPr>
        <p:spPr>
          <a:xfrm>
            <a:off x="7896166" y="1733349"/>
            <a:ext cx="866834" cy="684797"/>
          </a:xfrm>
          <a:prstGeom prst="flowChartMultidocumen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400" dirty="0" smtClean="0"/>
              <a:t>R</a:t>
            </a:r>
            <a:r>
              <a:rPr lang="en-US" sz="1400" baseline="30000" dirty="0" smtClean="0"/>
              <a:t>2</a:t>
            </a:r>
            <a:endParaRPr lang="en-US" sz="1400" dirty="0"/>
          </a:p>
        </p:txBody>
      </p:sp>
      <p:sp>
        <p:nvSpPr>
          <p:cNvPr id="53" name="TextBox 52"/>
          <p:cNvSpPr txBox="1"/>
          <p:nvPr/>
        </p:nvSpPr>
        <p:spPr>
          <a:xfrm>
            <a:off x="6934200" y="1219200"/>
            <a:ext cx="2789464" cy="523220"/>
          </a:xfrm>
          <a:prstGeom prst="rect">
            <a:avLst/>
          </a:prstGeom>
          <a:noFill/>
        </p:spPr>
        <p:txBody>
          <a:bodyPr wrap="square" rtlCol="0">
            <a:spAutoFit/>
          </a:bodyPr>
          <a:lstStyle/>
          <a:p>
            <a:pPr algn="ctr"/>
            <a:r>
              <a:rPr lang="en-US" sz="1400" dirty="0" smtClean="0"/>
              <a:t>Final</a:t>
            </a:r>
          </a:p>
          <a:p>
            <a:pPr algn="ctr"/>
            <a:r>
              <a:rPr lang="en-US" sz="1400" dirty="0" smtClean="0"/>
              <a:t>Results</a:t>
            </a:r>
            <a:endParaRPr lang="en-US" sz="1400" dirty="0"/>
          </a:p>
        </p:txBody>
      </p:sp>
      <p:cxnSp>
        <p:nvCxnSpPr>
          <p:cNvPr id="40" name="Straight Connector 39"/>
          <p:cNvCxnSpPr/>
          <p:nvPr/>
        </p:nvCxnSpPr>
        <p:spPr>
          <a:xfrm>
            <a:off x="283029" y="2754114"/>
            <a:ext cx="8708571" cy="14110"/>
          </a:xfrm>
          <a:prstGeom prst="line">
            <a:avLst/>
          </a:prstGeom>
          <a:ln w="38100" cmpd="sng">
            <a:prstDash val="sysDash"/>
          </a:ln>
        </p:spPr>
        <p:style>
          <a:lnRef idx="2">
            <a:schemeClr val="accent1"/>
          </a:lnRef>
          <a:fillRef idx="0">
            <a:schemeClr val="accent1"/>
          </a:fillRef>
          <a:effectRef idx="1">
            <a:schemeClr val="accent1"/>
          </a:effectRef>
          <a:fontRef idx="minor">
            <a:schemeClr val="tx1"/>
          </a:fontRef>
        </p:style>
      </p:cxnSp>
      <p:sp>
        <p:nvSpPr>
          <p:cNvPr id="41" name="TextBox 40"/>
          <p:cNvSpPr txBox="1"/>
          <p:nvPr/>
        </p:nvSpPr>
        <p:spPr>
          <a:xfrm>
            <a:off x="4030436" y="2438400"/>
            <a:ext cx="1836964" cy="307777"/>
          </a:xfrm>
          <a:prstGeom prst="rect">
            <a:avLst/>
          </a:prstGeom>
          <a:noFill/>
        </p:spPr>
        <p:txBody>
          <a:bodyPr wrap="square" rtlCol="0">
            <a:spAutoFit/>
          </a:bodyPr>
          <a:lstStyle/>
          <a:p>
            <a:r>
              <a:rPr lang="en-US" sz="1400" dirty="0" smtClean="0"/>
              <a:t>IR System</a:t>
            </a:r>
            <a:endParaRPr lang="en-US" sz="1400" dirty="0"/>
          </a:p>
        </p:txBody>
      </p:sp>
      <p:graphicFrame>
        <p:nvGraphicFramePr>
          <p:cNvPr id="58" name="Table 57"/>
          <p:cNvGraphicFramePr>
            <a:graphicFrameLocks noGrp="1"/>
          </p:cNvGraphicFramePr>
          <p:nvPr/>
        </p:nvGraphicFramePr>
        <p:xfrm>
          <a:off x="1746933" y="3400198"/>
          <a:ext cx="1507560" cy="243840"/>
        </p:xfrm>
        <a:graphic>
          <a:graphicData uri="http://schemas.openxmlformats.org/drawingml/2006/table">
            <a:tbl>
              <a:tblPr firstRow="1" bandRow="1">
                <a:tableStyleId>{69CF1AB2-1976-4502-BF36-3FF5EA218861}</a:tableStyleId>
              </a:tblPr>
              <a:tblGrid>
                <a:gridCol w="376890"/>
                <a:gridCol w="376890"/>
                <a:gridCol w="376890"/>
                <a:gridCol w="376890"/>
              </a:tblGrid>
              <a:tr h="0">
                <a:tc>
                  <a:txBody>
                    <a:bodyPr/>
                    <a:lstStyle/>
                    <a:p>
                      <a:r>
                        <a:rPr lang="en-US" sz="1000" dirty="0" smtClean="0"/>
                        <a:t>f11</a:t>
                      </a:r>
                      <a:endParaRPr lang="en-US" sz="1000" b="0" dirty="0"/>
                    </a:p>
                  </a:txBody>
                  <a:tcPr/>
                </a:tc>
                <a:tc>
                  <a:txBody>
                    <a:bodyPr/>
                    <a:lstStyle/>
                    <a:p>
                      <a:r>
                        <a:rPr lang="en-US" sz="1000" dirty="0" smtClean="0"/>
                        <a:t>f12</a:t>
                      </a:r>
                      <a:endParaRPr lang="en-US" sz="1000" b="0" dirty="0"/>
                    </a:p>
                  </a:txBody>
                  <a:tcPr/>
                </a:tc>
                <a:tc>
                  <a:txBody>
                    <a:bodyPr/>
                    <a:lstStyle/>
                    <a:p>
                      <a:r>
                        <a:rPr lang="en-US" sz="1000" dirty="0" smtClean="0"/>
                        <a:t>…</a:t>
                      </a:r>
                      <a:endParaRPr lang="en-US" sz="1000" b="0" dirty="0"/>
                    </a:p>
                  </a:txBody>
                  <a:tcPr/>
                </a:tc>
                <a:tc>
                  <a:txBody>
                    <a:bodyPr/>
                    <a:lstStyle/>
                    <a:p>
                      <a:r>
                        <a:rPr lang="en-US" sz="1000" dirty="0" smtClean="0"/>
                        <a:t>f1n</a:t>
                      </a:r>
                      <a:endParaRPr lang="en-US" sz="1000" b="0" dirty="0"/>
                    </a:p>
                  </a:txBody>
                  <a:tcPr/>
                </a:tc>
              </a:tr>
            </a:tbl>
          </a:graphicData>
        </a:graphic>
      </p:graphicFrame>
      <p:graphicFrame>
        <p:nvGraphicFramePr>
          <p:cNvPr id="59" name="Table 58"/>
          <p:cNvGraphicFramePr>
            <a:graphicFrameLocks noGrp="1"/>
          </p:cNvGraphicFramePr>
          <p:nvPr/>
        </p:nvGraphicFramePr>
        <p:xfrm>
          <a:off x="1769040" y="4201484"/>
          <a:ext cx="1507560" cy="243840"/>
        </p:xfrm>
        <a:graphic>
          <a:graphicData uri="http://schemas.openxmlformats.org/drawingml/2006/table">
            <a:tbl>
              <a:tblPr firstRow="1" bandRow="1">
                <a:tableStyleId>{69CF1AB2-1976-4502-BF36-3FF5EA218861}</a:tableStyleId>
              </a:tblPr>
              <a:tblGrid>
                <a:gridCol w="376890"/>
                <a:gridCol w="376890"/>
                <a:gridCol w="376890"/>
                <a:gridCol w="376890"/>
              </a:tblGrid>
              <a:tr h="0">
                <a:tc>
                  <a:txBody>
                    <a:bodyPr/>
                    <a:lstStyle/>
                    <a:p>
                      <a:r>
                        <a:rPr lang="en-US" sz="1000" dirty="0" smtClean="0"/>
                        <a:t>f21</a:t>
                      </a:r>
                      <a:endParaRPr lang="en-US" sz="1000" b="0" dirty="0"/>
                    </a:p>
                  </a:txBody>
                  <a:tcPr/>
                </a:tc>
                <a:tc>
                  <a:txBody>
                    <a:bodyPr/>
                    <a:lstStyle/>
                    <a:p>
                      <a:r>
                        <a:rPr lang="en-US" sz="1000" dirty="0" smtClean="0"/>
                        <a:t>f22</a:t>
                      </a:r>
                      <a:endParaRPr lang="en-US" sz="1000" b="0" dirty="0"/>
                    </a:p>
                  </a:txBody>
                  <a:tcPr/>
                </a:tc>
                <a:tc>
                  <a:txBody>
                    <a:bodyPr/>
                    <a:lstStyle/>
                    <a:p>
                      <a:r>
                        <a:rPr lang="en-US" sz="1000" dirty="0" smtClean="0"/>
                        <a:t>…</a:t>
                      </a:r>
                      <a:endParaRPr lang="en-US" sz="1000" b="0" dirty="0"/>
                    </a:p>
                  </a:txBody>
                  <a:tcPr/>
                </a:tc>
                <a:tc>
                  <a:txBody>
                    <a:bodyPr/>
                    <a:lstStyle/>
                    <a:p>
                      <a:r>
                        <a:rPr lang="en-US" sz="1000" dirty="0" smtClean="0"/>
                        <a:t>f2n</a:t>
                      </a:r>
                      <a:endParaRPr lang="en-US" sz="1000" b="0" dirty="0"/>
                    </a:p>
                  </a:txBody>
                  <a:tcPr/>
                </a:tc>
              </a:tr>
            </a:tbl>
          </a:graphicData>
        </a:graphic>
      </p:graphicFrame>
      <p:graphicFrame>
        <p:nvGraphicFramePr>
          <p:cNvPr id="60" name="Table 59"/>
          <p:cNvGraphicFramePr>
            <a:graphicFrameLocks noGrp="1"/>
          </p:cNvGraphicFramePr>
          <p:nvPr/>
        </p:nvGraphicFramePr>
        <p:xfrm>
          <a:off x="1769040" y="4998058"/>
          <a:ext cx="1507560" cy="243840"/>
        </p:xfrm>
        <a:graphic>
          <a:graphicData uri="http://schemas.openxmlformats.org/drawingml/2006/table">
            <a:tbl>
              <a:tblPr firstRow="1" bandRow="1">
                <a:tableStyleId>{69CF1AB2-1976-4502-BF36-3FF5EA218861}</a:tableStyleId>
              </a:tblPr>
              <a:tblGrid>
                <a:gridCol w="376890"/>
                <a:gridCol w="376890"/>
                <a:gridCol w="376890"/>
                <a:gridCol w="376890"/>
              </a:tblGrid>
              <a:tr h="0">
                <a:tc>
                  <a:txBody>
                    <a:bodyPr/>
                    <a:lstStyle/>
                    <a:p>
                      <a:r>
                        <a:rPr lang="en-US" sz="1000" dirty="0" smtClean="0"/>
                        <a:t>f31</a:t>
                      </a:r>
                      <a:endParaRPr lang="en-US" sz="1000" b="0" dirty="0"/>
                    </a:p>
                  </a:txBody>
                  <a:tcPr/>
                </a:tc>
                <a:tc>
                  <a:txBody>
                    <a:bodyPr/>
                    <a:lstStyle/>
                    <a:p>
                      <a:r>
                        <a:rPr lang="en-US" sz="1000" dirty="0" smtClean="0"/>
                        <a:t>f32</a:t>
                      </a:r>
                      <a:endParaRPr lang="en-US" sz="1000" b="0" dirty="0"/>
                    </a:p>
                  </a:txBody>
                  <a:tcPr/>
                </a:tc>
                <a:tc>
                  <a:txBody>
                    <a:bodyPr/>
                    <a:lstStyle/>
                    <a:p>
                      <a:r>
                        <a:rPr lang="en-US" sz="1000" dirty="0" smtClean="0"/>
                        <a:t>…</a:t>
                      </a:r>
                      <a:endParaRPr lang="en-US" sz="1000" b="0" dirty="0"/>
                    </a:p>
                  </a:txBody>
                  <a:tcPr/>
                </a:tc>
                <a:tc>
                  <a:txBody>
                    <a:bodyPr/>
                    <a:lstStyle/>
                    <a:p>
                      <a:r>
                        <a:rPr lang="en-US" sz="1000" dirty="0" smtClean="0"/>
                        <a:t>f3n</a:t>
                      </a:r>
                      <a:endParaRPr lang="en-US" sz="1000" b="0" dirty="0"/>
                    </a:p>
                  </a:txBody>
                  <a:tcPr/>
                </a:tc>
              </a:tr>
            </a:tbl>
          </a:graphicData>
        </a:graphic>
      </p:graphicFrame>
      <p:sp>
        <p:nvSpPr>
          <p:cNvPr id="95" name="TextBox 94"/>
          <p:cNvSpPr txBox="1"/>
          <p:nvPr/>
        </p:nvSpPr>
        <p:spPr>
          <a:xfrm>
            <a:off x="1746933" y="5257800"/>
            <a:ext cx="1524000" cy="307777"/>
          </a:xfrm>
          <a:prstGeom prst="rect">
            <a:avLst/>
          </a:prstGeom>
          <a:noFill/>
        </p:spPr>
        <p:txBody>
          <a:bodyPr wrap="square" rtlCol="0">
            <a:spAutoFit/>
          </a:bodyPr>
          <a:lstStyle/>
          <a:p>
            <a:pPr algn="ctr"/>
            <a:r>
              <a:rPr lang="en-US" sz="1400" dirty="0" smtClean="0"/>
              <a:t>Features</a:t>
            </a:r>
          </a:p>
        </p:txBody>
      </p:sp>
      <p:grpSp>
        <p:nvGrpSpPr>
          <p:cNvPr id="3" name="Group 96"/>
          <p:cNvGrpSpPr/>
          <p:nvPr/>
        </p:nvGrpSpPr>
        <p:grpSpPr>
          <a:xfrm>
            <a:off x="1295400" y="2392212"/>
            <a:ext cx="7772400" cy="3246588"/>
            <a:chOff x="1447800" y="2392212"/>
            <a:chExt cx="7772400" cy="3246588"/>
          </a:xfrm>
        </p:grpSpPr>
        <p:sp>
          <p:nvSpPr>
            <p:cNvPr id="50" name="Predefined Process 49"/>
            <p:cNvSpPr/>
            <p:nvPr/>
          </p:nvSpPr>
          <p:spPr>
            <a:xfrm>
              <a:off x="3962400" y="4036933"/>
              <a:ext cx="1311320" cy="570664"/>
            </a:xfrm>
            <a:prstGeom prst="flowChartPredefinedProcess">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sz="1200" dirty="0" smtClean="0"/>
                <a:t>Learning </a:t>
              </a:r>
            </a:p>
            <a:p>
              <a:pPr algn="ctr"/>
              <a:r>
                <a:rPr lang="en-US" sz="1200" dirty="0" smtClean="0">
                  <a:solidFill>
                    <a:schemeClr val="tx1"/>
                  </a:solidFill>
                </a:rPr>
                <a:t>Formulation</a:t>
              </a:r>
            </a:p>
          </p:txBody>
        </p:sp>
        <p:cxnSp>
          <p:nvCxnSpPr>
            <p:cNvPr id="51" name="Straight Arrow Connector 50"/>
            <p:cNvCxnSpPr>
              <a:stCxn id="75" idx="0"/>
              <a:endCxn id="52" idx="2"/>
            </p:cNvCxnSpPr>
            <p:nvPr/>
          </p:nvCxnSpPr>
          <p:spPr>
            <a:xfrm rot="16200000" flipV="1">
              <a:off x="7582221" y="3231697"/>
              <a:ext cx="1685324" cy="635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68" name="Straight Arrow Connector 67"/>
            <p:cNvCxnSpPr/>
            <p:nvPr/>
          </p:nvCxnSpPr>
          <p:spPr>
            <a:xfrm>
              <a:off x="3505200" y="4343400"/>
              <a:ext cx="391886" cy="53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9" name="Multidocument 38"/>
            <p:cNvSpPr/>
            <p:nvPr/>
          </p:nvSpPr>
          <p:spPr>
            <a:xfrm>
              <a:off x="5914966" y="3999329"/>
              <a:ext cx="866834" cy="684796"/>
            </a:xfrm>
            <a:prstGeom prst="flowChartMultidocumen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400" dirty="0" smtClean="0"/>
                <a:t>R</a:t>
              </a:r>
              <a:r>
                <a:rPr lang="en-US" sz="1400" baseline="30000" dirty="0" smtClean="0"/>
                <a:t>2</a:t>
              </a:r>
              <a:endParaRPr lang="en-US" sz="1400" dirty="0"/>
            </a:p>
          </p:txBody>
        </p:sp>
        <p:sp>
          <p:nvSpPr>
            <p:cNvPr id="42" name="Multidocument 41"/>
            <p:cNvSpPr/>
            <p:nvPr/>
          </p:nvSpPr>
          <p:spPr>
            <a:xfrm>
              <a:off x="5901593" y="4798258"/>
              <a:ext cx="866834" cy="684796"/>
            </a:xfrm>
            <a:prstGeom prst="flowChartMultidocumen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400" dirty="0" smtClean="0"/>
                <a:t>R</a:t>
              </a:r>
              <a:r>
                <a:rPr lang="en-US" sz="1400" baseline="30000" dirty="0" smtClean="0"/>
                <a:t>3</a:t>
              </a:r>
              <a:endParaRPr lang="en-US" sz="1400" dirty="0"/>
            </a:p>
          </p:txBody>
        </p:sp>
        <p:sp>
          <p:nvSpPr>
            <p:cNvPr id="43" name="Multidocument 42"/>
            <p:cNvSpPr/>
            <p:nvPr/>
          </p:nvSpPr>
          <p:spPr>
            <a:xfrm>
              <a:off x="5867400" y="3200400"/>
              <a:ext cx="866834" cy="684796"/>
            </a:xfrm>
            <a:prstGeom prst="flowChartMultidocumen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smtClean="0"/>
                <a:t>R</a:t>
              </a:r>
              <a:r>
                <a:rPr lang="en-US" sz="1400" baseline="30000" dirty="0" smtClean="0"/>
                <a:t>1</a:t>
              </a:r>
              <a:endParaRPr lang="en-US" sz="1400" dirty="0"/>
            </a:p>
          </p:txBody>
        </p:sp>
        <p:cxnSp>
          <p:nvCxnSpPr>
            <p:cNvPr id="65" name="Straight Arrow Connector 64"/>
            <p:cNvCxnSpPr/>
            <p:nvPr/>
          </p:nvCxnSpPr>
          <p:spPr>
            <a:xfrm flipV="1">
              <a:off x="5334000" y="3657600"/>
              <a:ext cx="457200" cy="3048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1" name="Straight Arrow Connector 70"/>
            <p:cNvCxnSpPr/>
            <p:nvPr/>
          </p:nvCxnSpPr>
          <p:spPr>
            <a:xfrm>
              <a:off x="5334000" y="4350179"/>
              <a:ext cx="544286"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2" name="Straight Arrow Connector 71"/>
            <p:cNvCxnSpPr/>
            <p:nvPr/>
          </p:nvCxnSpPr>
          <p:spPr>
            <a:xfrm>
              <a:off x="5334000" y="4648200"/>
              <a:ext cx="533400" cy="3810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75" name="Predefined Process 74"/>
            <p:cNvSpPr/>
            <p:nvPr/>
          </p:nvSpPr>
          <p:spPr>
            <a:xfrm>
              <a:off x="7772400" y="4077536"/>
              <a:ext cx="1311320" cy="570664"/>
            </a:xfrm>
            <a:prstGeom prst="flowChartPredefinedProcess">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sz="1200" dirty="0" smtClean="0">
                  <a:solidFill>
                    <a:schemeClr val="tx1"/>
                  </a:solidFill>
                </a:rPr>
                <a:t>Selection</a:t>
              </a:r>
            </a:p>
            <a:p>
              <a:pPr algn="ctr"/>
              <a:r>
                <a:rPr lang="en-US" sz="1200" dirty="0" smtClean="0">
                  <a:solidFill>
                    <a:schemeClr val="tx1"/>
                  </a:solidFill>
                </a:rPr>
                <a:t>or</a:t>
              </a:r>
            </a:p>
            <a:p>
              <a:pPr algn="ctr"/>
              <a:r>
                <a:rPr lang="en-US" sz="1200" dirty="0" smtClean="0">
                  <a:solidFill>
                    <a:schemeClr val="tx1"/>
                  </a:solidFill>
                </a:rPr>
                <a:t>Fusion</a:t>
              </a:r>
            </a:p>
          </p:txBody>
        </p:sp>
        <p:sp>
          <p:nvSpPr>
            <p:cNvPr id="80" name="TextBox 79"/>
            <p:cNvSpPr txBox="1"/>
            <p:nvPr/>
          </p:nvSpPr>
          <p:spPr>
            <a:xfrm>
              <a:off x="6705600" y="3276600"/>
              <a:ext cx="685800" cy="369332"/>
            </a:xfrm>
            <a:prstGeom prst="rect">
              <a:avLst/>
            </a:prstGeom>
            <a:noFill/>
          </p:spPr>
          <p:txBody>
            <a:bodyPr wrap="square" rtlCol="0">
              <a:spAutoFit/>
            </a:bodyPr>
            <a:lstStyle/>
            <a:p>
              <a:r>
                <a:rPr lang="en-US" dirty="0" smtClean="0"/>
                <a:t>0.05</a:t>
              </a:r>
              <a:endParaRPr lang="en-US" dirty="0"/>
            </a:p>
          </p:txBody>
        </p:sp>
        <p:sp>
          <p:nvSpPr>
            <p:cNvPr id="81" name="TextBox 80"/>
            <p:cNvSpPr txBox="1"/>
            <p:nvPr/>
          </p:nvSpPr>
          <p:spPr>
            <a:xfrm>
              <a:off x="6705600" y="4126468"/>
              <a:ext cx="685800" cy="369332"/>
            </a:xfrm>
            <a:prstGeom prst="rect">
              <a:avLst/>
            </a:prstGeom>
            <a:noFill/>
          </p:spPr>
          <p:txBody>
            <a:bodyPr wrap="square" rtlCol="0">
              <a:spAutoFit/>
            </a:bodyPr>
            <a:lstStyle/>
            <a:p>
              <a:r>
                <a:rPr lang="en-US" dirty="0" smtClean="0"/>
                <a:t>0.75</a:t>
              </a:r>
              <a:endParaRPr lang="en-US" dirty="0"/>
            </a:p>
          </p:txBody>
        </p:sp>
        <p:sp>
          <p:nvSpPr>
            <p:cNvPr id="82" name="TextBox 81"/>
            <p:cNvSpPr txBox="1"/>
            <p:nvPr/>
          </p:nvSpPr>
          <p:spPr>
            <a:xfrm>
              <a:off x="6705600" y="4876800"/>
              <a:ext cx="685800" cy="369332"/>
            </a:xfrm>
            <a:prstGeom prst="rect">
              <a:avLst/>
            </a:prstGeom>
            <a:noFill/>
          </p:spPr>
          <p:txBody>
            <a:bodyPr wrap="square" rtlCol="0">
              <a:spAutoFit/>
            </a:bodyPr>
            <a:lstStyle/>
            <a:p>
              <a:r>
                <a:rPr lang="en-US" dirty="0" smtClean="0"/>
                <a:t>0.20</a:t>
              </a:r>
              <a:endParaRPr lang="en-US" dirty="0"/>
            </a:p>
          </p:txBody>
        </p:sp>
        <p:cxnSp>
          <p:nvCxnSpPr>
            <p:cNvPr id="84" name="Straight Arrow Connector 83"/>
            <p:cNvCxnSpPr/>
            <p:nvPr/>
          </p:nvCxnSpPr>
          <p:spPr>
            <a:xfrm>
              <a:off x="7315201" y="3581398"/>
              <a:ext cx="457199" cy="38100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85" name="Straight Arrow Connector 84"/>
            <p:cNvCxnSpPr>
              <a:stCxn id="82" idx="3"/>
            </p:cNvCxnSpPr>
            <p:nvPr/>
          </p:nvCxnSpPr>
          <p:spPr>
            <a:xfrm flipV="1">
              <a:off x="7391400" y="4724400"/>
              <a:ext cx="304800" cy="33706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0" name="Straight Arrow Connector 89"/>
            <p:cNvCxnSpPr/>
            <p:nvPr/>
          </p:nvCxnSpPr>
          <p:spPr>
            <a:xfrm>
              <a:off x="7239000" y="4343400"/>
              <a:ext cx="457200"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96" name="Rectangle 95"/>
            <p:cNvSpPr/>
            <p:nvPr/>
          </p:nvSpPr>
          <p:spPr>
            <a:xfrm>
              <a:off x="1447800" y="3048000"/>
              <a:ext cx="7772400" cy="2590800"/>
            </a:xfrm>
            <a:prstGeom prst="rect">
              <a:avLst/>
            </a:prstGeom>
            <a:noFill/>
            <a:ln w="25400">
              <a:solidFill>
                <a:schemeClr val="accent4"/>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98" name="Straight Arrow Connector 97"/>
          <p:cNvCxnSpPr/>
          <p:nvPr/>
        </p:nvCxnSpPr>
        <p:spPr>
          <a:xfrm>
            <a:off x="1143000" y="3505200"/>
            <a:ext cx="457200"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1" name="Straight Arrow Connector 100"/>
          <p:cNvCxnSpPr/>
          <p:nvPr/>
        </p:nvCxnSpPr>
        <p:spPr>
          <a:xfrm>
            <a:off x="1143000" y="4341812"/>
            <a:ext cx="457200"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2" name="Straight Arrow Connector 101"/>
          <p:cNvCxnSpPr/>
          <p:nvPr/>
        </p:nvCxnSpPr>
        <p:spPr>
          <a:xfrm>
            <a:off x="1143000" y="5105400"/>
            <a:ext cx="457200"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8" name="TextBox 37"/>
          <p:cNvSpPr txBox="1"/>
          <p:nvPr/>
        </p:nvSpPr>
        <p:spPr>
          <a:xfrm>
            <a:off x="3429000" y="5715000"/>
            <a:ext cx="4191000" cy="381000"/>
          </a:xfrm>
          <a:prstGeom prst="rect">
            <a:avLst/>
          </a:prstGeom>
          <a:noFill/>
        </p:spPr>
        <p:txBody>
          <a:bodyPr wrap="square" rtlCol="0">
            <a:spAutoFit/>
          </a:bodyPr>
          <a:lstStyle/>
          <a:p>
            <a:pPr algn="ctr"/>
            <a:r>
              <a:rPr lang="en-US" dirty="0" smtClean="0"/>
              <a:t>Query Dependent Approach</a:t>
            </a:r>
            <a:endParaRPr lang="en-US" dirty="0"/>
          </a:p>
        </p:txBody>
      </p:sp>
      <p:sp>
        <p:nvSpPr>
          <p:cNvPr id="44" name="TextBox 43"/>
          <p:cNvSpPr txBox="1"/>
          <p:nvPr/>
        </p:nvSpPr>
        <p:spPr>
          <a:xfrm>
            <a:off x="2057400" y="1981200"/>
            <a:ext cx="794479" cy="307777"/>
          </a:xfrm>
          <a:prstGeom prst="rect">
            <a:avLst/>
          </a:prstGeom>
          <a:noFill/>
        </p:spPr>
        <p:txBody>
          <a:bodyPr wrap="square" rtlCol="0">
            <a:spAutoFit/>
          </a:bodyPr>
          <a:lstStyle/>
          <a:p>
            <a:r>
              <a:rPr lang="en-US" sz="1400" dirty="0" smtClean="0"/>
              <a:t>Query</a:t>
            </a:r>
            <a:endParaRPr lang="en-US" sz="1400" dirty="0"/>
          </a:p>
        </p:txBody>
      </p:sp>
      <p:cxnSp>
        <p:nvCxnSpPr>
          <p:cNvPr id="45" name="Straight Arrow Connector 44"/>
          <p:cNvCxnSpPr/>
          <p:nvPr/>
        </p:nvCxnSpPr>
        <p:spPr>
          <a:xfrm rot="5400000">
            <a:off x="1932286" y="2757056"/>
            <a:ext cx="873261" cy="1343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custDataLst>
      <p:tags r:id="rId1"/>
    </p:custDataLst>
    <p:extLst>
      <p:ext uri="{BB962C8B-B14F-4D97-AF65-F5344CB8AC3E}">
        <p14:creationId xmlns:p14="http://schemas.microsoft.com/office/powerpoint/2010/main" val="3004963474"/>
      </p:ext>
    </p:extLst>
  </p:cSld>
  <p:clrMapOvr>
    <a:masterClrMapping/>
  </p:clrMapOvr>
  <p:transition xmlns:p14="http://schemas.microsoft.com/office/powerpoint/2010/main" advTm="700"/>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normAutofit/>
          </a:bodyPr>
          <a:lstStyle/>
          <a:p>
            <a:r>
              <a:rPr lang="en-US" sz="2400" dirty="0" smtClean="0"/>
              <a:t>Research Questions and Main Results</a:t>
            </a:r>
            <a:endParaRPr lang="en-US" sz="2400" dirty="0"/>
          </a:p>
        </p:txBody>
      </p:sp>
      <p:sp>
        <p:nvSpPr>
          <p:cNvPr id="3" name="Content Placeholder 2"/>
          <p:cNvSpPr>
            <a:spLocks noGrp="1"/>
          </p:cNvSpPr>
          <p:nvPr>
            <p:ph idx="1"/>
          </p:nvPr>
        </p:nvSpPr>
        <p:spPr>
          <a:xfrm>
            <a:off x="457200" y="1219200"/>
            <a:ext cx="8229600" cy="5181600"/>
          </a:xfrm>
        </p:spPr>
        <p:txBody>
          <a:bodyPr>
            <a:noAutofit/>
          </a:bodyPr>
          <a:lstStyle/>
          <a:p>
            <a:r>
              <a:rPr lang="en-US" sz="1800" b="1" dirty="0" smtClean="0"/>
              <a:t>How can we estimate effectiveness of retrieval alternatives ?</a:t>
            </a:r>
          </a:p>
          <a:p>
            <a:pPr lvl="1"/>
            <a:r>
              <a:rPr lang="en-US" sz="1800" dirty="0" smtClean="0">
                <a:solidFill>
                  <a:srgbClr val="000000"/>
                </a:solidFill>
              </a:rPr>
              <a:t>Effective and efficient retrieval-based features suitable for Web search.</a:t>
            </a:r>
          </a:p>
          <a:p>
            <a:pPr lvl="1"/>
            <a:r>
              <a:rPr lang="en-US" sz="1800" dirty="0" smtClean="0">
                <a:solidFill>
                  <a:srgbClr val="000000"/>
                </a:solidFill>
              </a:rPr>
              <a:t>Yields strong 0.78 linear correlation with DCG@5 and 0.52 for NDCG@5.</a:t>
            </a:r>
          </a:p>
          <a:p>
            <a:pPr lvl="1"/>
            <a:r>
              <a:rPr lang="en-US" sz="1800" dirty="0" smtClean="0">
                <a:solidFill>
                  <a:srgbClr val="000000"/>
                </a:solidFill>
              </a:rPr>
              <a:t>Readily available during retrieval.</a:t>
            </a:r>
          </a:p>
          <a:p>
            <a:pPr lvl="1">
              <a:buNone/>
            </a:pPr>
            <a:endParaRPr lang="en-US" sz="1800" dirty="0" smtClean="0">
              <a:solidFill>
                <a:srgbClr val="000000"/>
              </a:solidFill>
            </a:endParaRPr>
          </a:p>
          <a:p>
            <a:r>
              <a:rPr lang="en-US" sz="1800" b="1" dirty="0" smtClean="0">
                <a:solidFill>
                  <a:srgbClr val="000000"/>
                </a:solidFill>
              </a:rPr>
              <a:t>Can we select representations and ranking algorithm per query?</a:t>
            </a:r>
          </a:p>
          <a:p>
            <a:pPr lvl="1"/>
            <a:r>
              <a:rPr lang="en-US" sz="1800" dirty="0" smtClean="0">
                <a:solidFill>
                  <a:srgbClr val="000000"/>
                </a:solidFill>
              </a:rPr>
              <a:t>Directly model relative improvements over a baseline.</a:t>
            </a:r>
          </a:p>
          <a:p>
            <a:pPr lvl="1"/>
            <a:r>
              <a:rPr lang="en-US" sz="1800" dirty="0" smtClean="0">
                <a:solidFill>
                  <a:srgbClr val="000000"/>
                </a:solidFill>
              </a:rPr>
              <a:t>4% relative improvement over using original long queries</a:t>
            </a:r>
          </a:p>
          <a:p>
            <a:pPr lvl="1"/>
            <a:r>
              <a:rPr lang="en-US" sz="1800" dirty="0" smtClean="0">
                <a:solidFill>
                  <a:srgbClr val="000000"/>
                </a:solidFill>
              </a:rPr>
              <a:t>3.75% improvement for ranker selection and an additional 1% for fusion.  </a:t>
            </a:r>
          </a:p>
          <a:p>
            <a:pPr lvl="1"/>
            <a:r>
              <a:rPr lang="en-US" sz="1800" dirty="0" smtClean="0">
                <a:solidFill>
                  <a:srgbClr val="000000"/>
                </a:solidFill>
              </a:rPr>
              <a:t>Impact of affected subset of queries is higher (more than 13% on a 5% subset).</a:t>
            </a:r>
          </a:p>
          <a:p>
            <a:pPr lvl="1"/>
            <a:r>
              <a:rPr lang="en-US" sz="1800" dirty="0" smtClean="0">
                <a:solidFill>
                  <a:srgbClr val="000000"/>
                </a:solidFill>
              </a:rPr>
              <a:t>Relative effectiveness is better than independent estimation of individual effectiveness when using retrieval features.</a:t>
            </a:r>
          </a:p>
          <a:p>
            <a:pPr lvl="1"/>
            <a:endParaRPr lang="en-US" sz="1800" dirty="0"/>
          </a:p>
        </p:txBody>
      </p:sp>
      <p:sp>
        <p:nvSpPr>
          <p:cNvPr id="4" name="Slide Number Placeholder 3"/>
          <p:cNvSpPr>
            <a:spLocks noGrp="1"/>
          </p:cNvSpPr>
          <p:nvPr>
            <p:ph type="sldNum" sz="quarter" idx="12"/>
          </p:nvPr>
        </p:nvSpPr>
        <p:spPr/>
        <p:txBody>
          <a:bodyPr/>
          <a:lstStyle/>
          <a:p>
            <a:fld id="{47340730-78B9-46F7-A52E-CECE09B41E38}" type="slidenum">
              <a:rPr lang="en-US" smtClean="0"/>
              <a:pPr/>
              <a:t>62</a:t>
            </a:fld>
            <a:endParaRPr lang="en-US" dirty="0"/>
          </a:p>
        </p:txBody>
      </p:sp>
    </p:spTree>
    <p:extLst>
      <p:ext uri="{BB962C8B-B14F-4D97-AF65-F5344CB8AC3E}">
        <p14:creationId xmlns:p14="http://schemas.microsoft.com/office/powerpoint/2010/main" val="58253462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My research interests</a:t>
            </a:r>
            <a:endParaRPr lang="en-US" dirty="0"/>
          </a:p>
        </p:txBody>
      </p:sp>
      <p:sp>
        <p:nvSpPr>
          <p:cNvPr id="4" name="Oval 3"/>
          <p:cNvSpPr/>
          <p:nvPr/>
        </p:nvSpPr>
        <p:spPr>
          <a:xfrm>
            <a:off x="2084552" y="2268482"/>
            <a:ext cx="2426138" cy="2426138"/>
          </a:xfrm>
          <a:prstGeom prst="ellipse">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dirty="0" smtClean="0"/>
              <a:t>Information</a:t>
            </a:r>
          </a:p>
          <a:p>
            <a:pPr algn="ctr"/>
            <a:r>
              <a:rPr lang="en-US" dirty="0" smtClean="0"/>
              <a:t>Extraction</a:t>
            </a:r>
            <a:endParaRPr lang="en-US" dirty="0"/>
          </a:p>
        </p:txBody>
      </p:sp>
      <p:sp>
        <p:nvSpPr>
          <p:cNvPr id="5" name="Oval 4"/>
          <p:cNvSpPr/>
          <p:nvPr/>
        </p:nvSpPr>
        <p:spPr>
          <a:xfrm>
            <a:off x="3953640" y="2220189"/>
            <a:ext cx="2426138" cy="2426138"/>
          </a:xfrm>
          <a:prstGeom prst="ellipse">
            <a:avLst/>
          </a:prstGeom>
          <a:solidFill>
            <a:schemeClr val="lt1">
              <a:alpha val="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smtClean="0"/>
              <a:t>Information Retrieval</a:t>
            </a:r>
            <a:endParaRPr lang="en-US" dirty="0"/>
          </a:p>
        </p:txBody>
      </p:sp>
      <p:sp>
        <p:nvSpPr>
          <p:cNvPr id="6" name="Oval 5"/>
          <p:cNvSpPr/>
          <p:nvPr/>
        </p:nvSpPr>
        <p:spPr>
          <a:xfrm>
            <a:off x="3131207" y="3813502"/>
            <a:ext cx="2426138" cy="2426138"/>
          </a:xfrm>
          <a:prstGeom prst="ellipse">
            <a:avLst/>
          </a:prstGeom>
          <a:solidFill>
            <a:schemeClr val="lt1">
              <a:alpha val="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smtClean="0"/>
              <a:t>Machine Learning</a:t>
            </a:r>
            <a:endParaRPr lang="en-US" dirty="0"/>
          </a:p>
        </p:txBody>
      </p:sp>
      <p:sp>
        <p:nvSpPr>
          <p:cNvPr id="7" name="Oval 6"/>
          <p:cNvSpPr/>
          <p:nvPr/>
        </p:nvSpPr>
        <p:spPr>
          <a:xfrm>
            <a:off x="5697483" y="1287396"/>
            <a:ext cx="2426138" cy="2426138"/>
          </a:xfrm>
          <a:prstGeom prst="ellipse">
            <a:avLst/>
          </a:prstGeom>
          <a:solidFill>
            <a:schemeClr val="lt1">
              <a:alpha val="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smtClean="0"/>
              <a:t>Mobile Systems</a:t>
            </a:r>
            <a:endParaRPr lang="en-US" dirty="0"/>
          </a:p>
        </p:txBody>
      </p:sp>
    </p:spTree>
    <p:extLst>
      <p:ext uri="{BB962C8B-B14F-4D97-AF65-F5344CB8AC3E}">
        <p14:creationId xmlns:p14="http://schemas.microsoft.com/office/powerpoint/2010/main" val="670534350"/>
      </p:ext>
    </p:extLst>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 context</a:t>
            </a:r>
            <a:endParaRPr lang="en-US" dirty="0"/>
          </a:p>
        </p:txBody>
      </p:sp>
      <p:grpSp>
        <p:nvGrpSpPr>
          <p:cNvPr id="22" name="Group 21"/>
          <p:cNvGrpSpPr/>
          <p:nvPr/>
        </p:nvGrpSpPr>
        <p:grpSpPr>
          <a:xfrm>
            <a:off x="697862" y="1208691"/>
            <a:ext cx="8142428" cy="5036854"/>
            <a:chOff x="481674" y="1181888"/>
            <a:chExt cx="8142428" cy="5036854"/>
          </a:xfrm>
        </p:grpSpPr>
        <p:sp>
          <p:nvSpPr>
            <p:cNvPr id="44" name="TextBox 43"/>
            <p:cNvSpPr txBox="1"/>
            <p:nvPr/>
          </p:nvSpPr>
          <p:spPr>
            <a:xfrm>
              <a:off x="599724" y="5849410"/>
              <a:ext cx="1348827" cy="369332"/>
            </a:xfrm>
            <a:prstGeom prst="rect">
              <a:avLst/>
            </a:prstGeom>
            <a:noFill/>
          </p:spPr>
          <p:txBody>
            <a:bodyPr wrap="square" rtlCol="0">
              <a:spAutoFit/>
            </a:bodyPr>
            <a:lstStyle/>
            <a:p>
              <a:r>
                <a:rPr lang="en-US" b="1" dirty="0" smtClean="0"/>
                <a:t>Entities</a:t>
              </a:r>
              <a:endParaRPr lang="en-US" b="1" dirty="0"/>
            </a:p>
          </p:txBody>
        </p:sp>
        <p:sp>
          <p:nvSpPr>
            <p:cNvPr id="45" name="TextBox 44"/>
            <p:cNvSpPr txBox="1"/>
            <p:nvPr/>
          </p:nvSpPr>
          <p:spPr>
            <a:xfrm>
              <a:off x="2588701" y="5849410"/>
              <a:ext cx="1348827" cy="369332"/>
            </a:xfrm>
            <a:prstGeom prst="rect">
              <a:avLst/>
            </a:prstGeom>
            <a:noFill/>
          </p:spPr>
          <p:txBody>
            <a:bodyPr wrap="square" rtlCol="0">
              <a:spAutoFit/>
            </a:bodyPr>
            <a:lstStyle/>
            <a:p>
              <a:r>
                <a:rPr lang="en-US" b="1" dirty="0" smtClean="0"/>
                <a:t>Relations</a:t>
              </a:r>
              <a:endParaRPr lang="en-US" b="1" dirty="0"/>
            </a:p>
          </p:txBody>
        </p:sp>
        <p:sp>
          <p:nvSpPr>
            <p:cNvPr id="46" name="TextBox 45"/>
            <p:cNvSpPr txBox="1"/>
            <p:nvPr/>
          </p:nvSpPr>
          <p:spPr>
            <a:xfrm>
              <a:off x="6664085" y="5849410"/>
              <a:ext cx="1348827" cy="369332"/>
            </a:xfrm>
            <a:prstGeom prst="rect">
              <a:avLst/>
            </a:prstGeom>
            <a:noFill/>
          </p:spPr>
          <p:txBody>
            <a:bodyPr wrap="square" rtlCol="0">
              <a:spAutoFit/>
            </a:bodyPr>
            <a:lstStyle/>
            <a:p>
              <a:r>
                <a:rPr lang="en-US" b="1" dirty="0" smtClean="0"/>
                <a:t>Events</a:t>
              </a:r>
              <a:endParaRPr lang="en-US" b="1" dirty="0"/>
            </a:p>
          </p:txBody>
        </p:sp>
        <p:sp>
          <p:nvSpPr>
            <p:cNvPr id="50" name="TextBox 49"/>
            <p:cNvSpPr txBox="1"/>
            <p:nvPr/>
          </p:nvSpPr>
          <p:spPr>
            <a:xfrm>
              <a:off x="599724" y="4532899"/>
              <a:ext cx="1582795" cy="1015663"/>
            </a:xfrm>
            <a:prstGeom prst="rect">
              <a:avLst/>
            </a:prstGeom>
            <a:noFill/>
          </p:spPr>
          <p:txBody>
            <a:bodyPr wrap="square" rtlCol="0">
              <a:spAutoFit/>
            </a:bodyPr>
            <a:lstStyle/>
            <a:p>
              <a:r>
                <a:rPr lang="en-US" sz="1200" b="1" dirty="0" smtClean="0"/>
                <a:t>Named-entities</a:t>
              </a:r>
            </a:p>
            <a:p>
              <a:r>
                <a:rPr lang="en-US" sz="1200" dirty="0" smtClean="0"/>
                <a:t>Person</a:t>
              </a:r>
            </a:p>
            <a:p>
              <a:r>
                <a:rPr lang="en-US" sz="1200" dirty="0" smtClean="0"/>
                <a:t>Organization</a:t>
              </a:r>
            </a:p>
            <a:p>
              <a:r>
                <a:rPr lang="en-US" sz="1200" dirty="0" smtClean="0"/>
                <a:t>Location</a:t>
              </a:r>
            </a:p>
            <a:p>
              <a:r>
                <a:rPr lang="en-US" sz="1200" dirty="0" smtClean="0"/>
                <a:t>Misc.</a:t>
              </a:r>
              <a:endParaRPr lang="en-US" sz="1200" dirty="0"/>
            </a:p>
          </p:txBody>
        </p:sp>
        <p:sp>
          <p:nvSpPr>
            <p:cNvPr id="51" name="Rectangle 50"/>
            <p:cNvSpPr/>
            <p:nvPr/>
          </p:nvSpPr>
          <p:spPr>
            <a:xfrm>
              <a:off x="481674" y="3239974"/>
              <a:ext cx="2102070" cy="830997"/>
            </a:xfrm>
            <a:prstGeom prst="rect">
              <a:avLst/>
            </a:prstGeom>
          </p:spPr>
          <p:txBody>
            <a:bodyPr wrap="square">
              <a:spAutoFit/>
            </a:bodyPr>
            <a:lstStyle/>
            <a:p>
              <a:r>
                <a:rPr lang="en-US" sz="1200" b="1" dirty="0" smtClean="0"/>
                <a:t>Fine-grained</a:t>
              </a:r>
              <a:endParaRPr lang="en-US" sz="1200" dirty="0" smtClean="0"/>
            </a:p>
            <a:p>
              <a:r>
                <a:rPr lang="en-US" sz="1200" dirty="0" smtClean="0"/>
                <a:t>Actor, Architect, …</a:t>
              </a:r>
            </a:p>
            <a:p>
              <a:r>
                <a:rPr lang="en-US" sz="1200" dirty="0" smtClean="0"/>
                <a:t>Airline</a:t>
              </a:r>
              <a:r>
                <a:rPr lang="en-US" sz="1200" dirty="0"/>
                <a:t>, Sports team, … </a:t>
              </a:r>
            </a:p>
            <a:p>
              <a:r>
                <a:rPr lang="en-US" sz="1200" dirty="0" smtClean="0"/>
                <a:t>City</a:t>
              </a:r>
              <a:r>
                <a:rPr lang="en-US" sz="1200" dirty="0"/>
                <a:t>, Country, mountain, …</a:t>
              </a:r>
              <a:r>
                <a:rPr lang="en-US" sz="1200" dirty="0" smtClean="0"/>
                <a:t>.</a:t>
              </a:r>
              <a:endParaRPr lang="en-US" sz="1200" dirty="0"/>
            </a:p>
          </p:txBody>
        </p:sp>
        <p:sp>
          <p:nvSpPr>
            <p:cNvPr id="54" name="TextBox 53"/>
            <p:cNvSpPr txBox="1"/>
            <p:nvPr/>
          </p:nvSpPr>
          <p:spPr>
            <a:xfrm>
              <a:off x="2182519" y="4025067"/>
              <a:ext cx="1223692" cy="1015663"/>
            </a:xfrm>
            <a:prstGeom prst="rect">
              <a:avLst/>
            </a:prstGeom>
            <a:noFill/>
          </p:spPr>
          <p:txBody>
            <a:bodyPr wrap="square" rtlCol="0">
              <a:spAutoFit/>
            </a:bodyPr>
            <a:lstStyle/>
            <a:p>
              <a:r>
                <a:rPr lang="en-US" sz="1200" b="1" dirty="0" smtClean="0"/>
                <a:t>Traditional IE</a:t>
              </a:r>
            </a:p>
            <a:p>
              <a:r>
                <a:rPr lang="en-US" sz="1200" dirty="0" smtClean="0"/>
                <a:t>acquired-by</a:t>
              </a:r>
            </a:p>
            <a:p>
              <a:r>
                <a:rPr lang="en-US" sz="1200" dirty="0" smtClean="0"/>
                <a:t>employed-by</a:t>
              </a:r>
            </a:p>
            <a:p>
              <a:r>
                <a:rPr lang="en-US" sz="1200" dirty="0"/>
                <a:t>p</a:t>
              </a:r>
              <a:r>
                <a:rPr lang="en-US" sz="1200" dirty="0" smtClean="0"/>
                <a:t>resident-of</a:t>
              </a:r>
            </a:p>
            <a:p>
              <a:r>
                <a:rPr lang="en-US" sz="1200" dirty="0" smtClean="0"/>
                <a:t>…</a:t>
              </a:r>
              <a:endParaRPr lang="en-US" sz="1200" dirty="0"/>
            </a:p>
          </p:txBody>
        </p:sp>
        <p:sp>
          <p:nvSpPr>
            <p:cNvPr id="55" name="TextBox 54"/>
            <p:cNvSpPr txBox="1"/>
            <p:nvPr/>
          </p:nvSpPr>
          <p:spPr>
            <a:xfrm>
              <a:off x="1948551" y="2502746"/>
              <a:ext cx="2180897" cy="830997"/>
            </a:xfrm>
            <a:prstGeom prst="rect">
              <a:avLst/>
            </a:prstGeom>
            <a:noFill/>
          </p:spPr>
          <p:txBody>
            <a:bodyPr wrap="square" rtlCol="0">
              <a:spAutoFit/>
            </a:bodyPr>
            <a:lstStyle/>
            <a:p>
              <a:r>
                <a:rPr lang="en-US" sz="1200" b="1" dirty="0" smtClean="0"/>
                <a:t>Open Relation Extraction</a:t>
              </a:r>
              <a:endParaRPr lang="en-US" sz="1200" b="1" dirty="0"/>
            </a:p>
            <a:p>
              <a:r>
                <a:rPr lang="en-US" sz="1200" dirty="0" smtClean="0"/>
                <a:t>is </a:t>
              </a:r>
              <a:r>
                <a:rPr lang="en-US" sz="1200" dirty="0"/>
                <a:t>an album by, </a:t>
              </a:r>
              <a:endParaRPr lang="en-US" sz="1200" dirty="0" smtClean="0"/>
            </a:p>
            <a:p>
              <a:r>
                <a:rPr lang="en-US" sz="1200" dirty="0" smtClean="0"/>
                <a:t>has </a:t>
              </a:r>
              <a:r>
                <a:rPr lang="en-US" sz="1200" dirty="0"/>
                <a:t>a Ph.D. in, </a:t>
              </a:r>
              <a:endParaRPr lang="en-US" sz="1200" dirty="0" smtClean="0"/>
            </a:p>
            <a:p>
              <a:r>
                <a:rPr lang="en-US" sz="1200" dirty="0" smtClean="0"/>
                <a:t>made </a:t>
              </a:r>
              <a:r>
                <a:rPr lang="en-US" sz="1200" dirty="0"/>
                <a:t>a promise </a:t>
              </a:r>
              <a:r>
                <a:rPr lang="en-US" sz="1200" dirty="0" smtClean="0"/>
                <a:t>to,…</a:t>
              </a:r>
              <a:endParaRPr lang="en-US" sz="1200" dirty="0"/>
            </a:p>
          </p:txBody>
        </p:sp>
        <p:sp>
          <p:nvSpPr>
            <p:cNvPr id="57" name="TextBox 56"/>
            <p:cNvSpPr txBox="1"/>
            <p:nvPr/>
          </p:nvSpPr>
          <p:spPr>
            <a:xfrm>
              <a:off x="6443205" y="1181888"/>
              <a:ext cx="2180897" cy="830997"/>
            </a:xfrm>
            <a:prstGeom prst="rect">
              <a:avLst/>
            </a:prstGeom>
            <a:noFill/>
          </p:spPr>
          <p:txBody>
            <a:bodyPr wrap="square" rtlCol="0">
              <a:spAutoFit/>
            </a:bodyPr>
            <a:lstStyle/>
            <a:p>
              <a:r>
                <a:rPr lang="en-US" sz="1200" b="1" dirty="0" smtClean="0"/>
                <a:t>Open Event Extraction</a:t>
              </a:r>
            </a:p>
            <a:p>
              <a:r>
                <a:rPr lang="en-US" sz="1200" dirty="0" smtClean="0"/>
                <a:t>Acquisition</a:t>
              </a:r>
            </a:p>
            <a:p>
              <a:r>
                <a:rPr lang="en-US" sz="1200" dirty="0" smtClean="0"/>
                <a:t>Research study</a:t>
              </a:r>
            </a:p>
            <a:p>
              <a:r>
                <a:rPr lang="en-US" sz="1200" dirty="0" smtClean="0"/>
                <a:t>Legislation</a:t>
              </a:r>
              <a:endParaRPr lang="en-US" sz="1200" dirty="0"/>
            </a:p>
          </p:txBody>
        </p:sp>
        <p:sp>
          <p:nvSpPr>
            <p:cNvPr id="58" name="TextBox 57"/>
            <p:cNvSpPr txBox="1"/>
            <p:nvPr/>
          </p:nvSpPr>
          <p:spPr>
            <a:xfrm>
              <a:off x="6397098" y="3517236"/>
              <a:ext cx="2180897" cy="1015663"/>
            </a:xfrm>
            <a:prstGeom prst="rect">
              <a:avLst/>
            </a:prstGeom>
            <a:noFill/>
          </p:spPr>
          <p:txBody>
            <a:bodyPr wrap="square" rtlCol="0">
              <a:spAutoFit/>
            </a:bodyPr>
            <a:lstStyle/>
            <a:p>
              <a:r>
                <a:rPr lang="en-US" sz="1200" b="1" dirty="0" smtClean="0"/>
                <a:t>Template-based Extraction</a:t>
              </a:r>
            </a:p>
            <a:p>
              <a:r>
                <a:rPr lang="en-US" sz="1200" dirty="0" smtClean="0"/>
                <a:t>Bombing</a:t>
              </a:r>
            </a:p>
            <a:p>
              <a:r>
                <a:rPr lang="en-US" sz="1200" dirty="0" smtClean="0"/>
                <a:t>Arrest</a:t>
              </a:r>
            </a:p>
            <a:p>
              <a:r>
                <a:rPr lang="en-US" sz="1200" dirty="0" smtClean="0"/>
                <a:t>Arson</a:t>
              </a:r>
            </a:p>
            <a:p>
              <a:r>
                <a:rPr lang="en-US" sz="1200" dirty="0" smtClean="0"/>
                <a:t>…</a:t>
              </a:r>
              <a:endParaRPr lang="en-US" sz="1200" dirty="0"/>
            </a:p>
          </p:txBody>
        </p:sp>
        <p:sp>
          <p:nvSpPr>
            <p:cNvPr id="32" name="TextBox 31"/>
            <p:cNvSpPr txBox="1"/>
            <p:nvPr/>
          </p:nvSpPr>
          <p:spPr>
            <a:xfrm>
              <a:off x="4089381" y="2475134"/>
              <a:ext cx="1997158" cy="830997"/>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sz="1200" b="1" dirty="0" smtClean="0"/>
                <a:t>Rel-gram</a:t>
              </a:r>
              <a:endParaRPr lang="en-US" sz="1200" b="1" dirty="0"/>
            </a:p>
            <a:p>
              <a:r>
                <a:rPr lang="en-US" sz="1200" dirty="0" smtClean="0"/>
                <a:t>x arrests y </a:t>
              </a:r>
              <a:r>
                <a:rPr lang="en-US" sz="1200" dirty="0" smtClean="0">
                  <a:sym typeface="Wingdings"/>
                </a:rPr>
                <a:t> </a:t>
              </a:r>
              <a:r>
                <a:rPr lang="en-US" sz="1200" dirty="0" smtClean="0"/>
                <a:t>x charges y</a:t>
              </a:r>
            </a:p>
            <a:p>
              <a:r>
                <a:rPr lang="en-US" sz="1200" dirty="0" smtClean="0"/>
                <a:t>x study y </a:t>
              </a:r>
              <a:r>
                <a:rPr lang="en-US" sz="1200" dirty="0" smtClean="0">
                  <a:sym typeface="Wingdings"/>
                </a:rPr>
                <a:t> x publish z</a:t>
              </a:r>
              <a:endParaRPr lang="en-US" sz="1200" dirty="0" smtClean="0"/>
            </a:p>
            <a:p>
              <a:r>
                <a:rPr lang="en-US" sz="1200" b="1" dirty="0" smtClean="0"/>
                <a:t>…</a:t>
              </a:r>
            </a:p>
          </p:txBody>
        </p:sp>
        <p:cxnSp>
          <p:nvCxnSpPr>
            <p:cNvPr id="34" name="Straight Arrow Connector 33"/>
            <p:cNvCxnSpPr/>
            <p:nvPr/>
          </p:nvCxnSpPr>
          <p:spPr>
            <a:xfrm flipV="1">
              <a:off x="481674" y="1208691"/>
              <a:ext cx="0" cy="464071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p:nvPr/>
          </p:nvCxnSpPr>
          <p:spPr>
            <a:xfrm>
              <a:off x="486631" y="5839916"/>
              <a:ext cx="7607501" cy="949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sp>
        <p:nvSpPr>
          <p:cNvPr id="40" name="TextBox 39"/>
          <p:cNvSpPr txBox="1"/>
          <p:nvPr/>
        </p:nvSpPr>
        <p:spPr>
          <a:xfrm>
            <a:off x="6715223" y="2464201"/>
            <a:ext cx="1997158" cy="830997"/>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sz="1200" b="1" dirty="0" smtClean="0"/>
              <a:t>Event Schemas</a:t>
            </a:r>
          </a:p>
          <a:p>
            <a:r>
              <a:rPr lang="en-US" sz="1200" dirty="0" smtClean="0"/>
              <a:t>Acquisition</a:t>
            </a:r>
          </a:p>
          <a:p>
            <a:r>
              <a:rPr lang="en-US" sz="1200" dirty="0" smtClean="0"/>
              <a:t>Research study</a:t>
            </a:r>
          </a:p>
          <a:p>
            <a:r>
              <a:rPr lang="en-US" sz="1200" dirty="0" smtClean="0"/>
              <a:t>Legislation</a:t>
            </a:r>
            <a:endParaRPr lang="en-US" sz="1200" dirty="0"/>
          </a:p>
        </p:txBody>
      </p:sp>
      <p:sp>
        <p:nvSpPr>
          <p:cNvPr id="31" name="TextBox 30"/>
          <p:cNvSpPr txBox="1"/>
          <p:nvPr/>
        </p:nvSpPr>
        <p:spPr>
          <a:xfrm>
            <a:off x="4222738" y="3287480"/>
            <a:ext cx="1851403" cy="276999"/>
          </a:xfrm>
          <a:prstGeom prst="rect">
            <a:avLst/>
          </a:prstGeom>
          <a:noFill/>
        </p:spPr>
        <p:txBody>
          <a:bodyPr wrap="square" rtlCol="0">
            <a:spAutoFit/>
          </a:bodyPr>
          <a:lstStyle/>
          <a:p>
            <a:r>
              <a:rPr lang="en-US" sz="1200" dirty="0" smtClean="0"/>
              <a:t>[AKBC 2012]</a:t>
            </a:r>
            <a:endParaRPr lang="en-US" sz="1200" dirty="0"/>
          </a:p>
        </p:txBody>
      </p:sp>
      <p:sp>
        <p:nvSpPr>
          <p:cNvPr id="52" name="TextBox 51"/>
          <p:cNvSpPr txBox="1"/>
          <p:nvPr/>
        </p:nvSpPr>
        <p:spPr>
          <a:xfrm>
            <a:off x="6618588" y="3259962"/>
            <a:ext cx="1851403" cy="276999"/>
          </a:xfrm>
          <a:prstGeom prst="rect">
            <a:avLst/>
          </a:prstGeom>
          <a:noFill/>
        </p:spPr>
        <p:txBody>
          <a:bodyPr wrap="square" rtlCol="0">
            <a:spAutoFit/>
          </a:bodyPr>
          <a:lstStyle/>
          <a:p>
            <a:r>
              <a:rPr lang="en-US" sz="1200" dirty="0" smtClean="0"/>
              <a:t>[EMNLP 2013]</a:t>
            </a:r>
            <a:endParaRPr lang="en-US" sz="1200" dirty="0"/>
          </a:p>
        </p:txBody>
      </p:sp>
      <p:sp>
        <p:nvSpPr>
          <p:cNvPr id="3" name="Up Arrow 2"/>
          <p:cNvSpPr/>
          <p:nvPr/>
        </p:nvSpPr>
        <p:spPr>
          <a:xfrm>
            <a:off x="1233714" y="4097774"/>
            <a:ext cx="163286" cy="461928"/>
          </a:xfrm>
          <a:prstGeom prst="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Up Arrow 19"/>
          <p:cNvSpPr/>
          <p:nvPr/>
        </p:nvSpPr>
        <p:spPr>
          <a:xfrm>
            <a:off x="2819411" y="3470025"/>
            <a:ext cx="163286" cy="461928"/>
          </a:xfrm>
          <a:prstGeom prst="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37054258"/>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is this different from approach x?</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Textual entailment for Question Answering</a:t>
            </a:r>
          </a:p>
          <a:p>
            <a:pPr lvl="1"/>
            <a:r>
              <a:rPr lang="en-US" dirty="0" smtClean="0"/>
              <a:t>Task of verifying if a piece of text supports (entails) a hypothesis.</a:t>
            </a:r>
          </a:p>
          <a:p>
            <a:pPr marL="274320" lvl="1" indent="0">
              <a:buNone/>
            </a:pPr>
            <a:r>
              <a:rPr lang="en-US" dirty="0" smtClean="0"/>
              <a:t>text</a:t>
            </a:r>
            <a:r>
              <a:rPr lang="en-US" dirty="0"/>
              <a:t>: </a:t>
            </a:r>
            <a:r>
              <a:rPr lang="en-US" i="1" dirty="0"/>
              <a:t>If you help the needy, God will reward you</a:t>
            </a:r>
            <a:r>
              <a:rPr lang="en-US" dirty="0"/>
              <a:t>.</a:t>
            </a:r>
          </a:p>
          <a:p>
            <a:pPr marL="274320" lvl="1" indent="0">
              <a:buNone/>
            </a:pPr>
            <a:r>
              <a:rPr lang="en-US" dirty="0" smtClean="0"/>
              <a:t>hypothesis</a:t>
            </a:r>
            <a:r>
              <a:rPr lang="en-US" dirty="0"/>
              <a:t>: </a:t>
            </a:r>
            <a:r>
              <a:rPr lang="en-US" i="1" dirty="0"/>
              <a:t>Giving money to a poor man has good consequences</a:t>
            </a:r>
            <a:r>
              <a:rPr lang="en-US" dirty="0"/>
              <a:t>. </a:t>
            </a:r>
          </a:p>
          <a:p>
            <a:pPr lvl="1"/>
            <a:r>
              <a:rPr lang="en-US" dirty="0" smtClean="0"/>
              <a:t>Paraphrasing and feature-based classification of entailment</a:t>
            </a:r>
          </a:p>
          <a:p>
            <a:pPr lvl="1"/>
            <a:r>
              <a:rPr lang="en-US" dirty="0" smtClean="0"/>
              <a:t>Few logic/rule-based approaches.</a:t>
            </a:r>
          </a:p>
          <a:p>
            <a:pPr lvl="1"/>
            <a:endParaRPr lang="en-US" dirty="0"/>
          </a:p>
          <a:p>
            <a:r>
              <a:rPr lang="en-US" dirty="0" smtClean="0"/>
              <a:t>Watson</a:t>
            </a:r>
          </a:p>
          <a:p>
            <a:pPr lvl="1"/>
            <a:r>
              <a:rPr lang="en-US" dirty="0" smtClean="0"/>
              <a:t>Jeopardy focused </a:t>
            </a:r>
          </a:p>
          <a:p>
            <a:pPr lvl="1"/>
            <a:r>
              <a:rPr lang="en-US" dirty="0" smtClean="0"/>
              <a:t>Not a lot of KR:</a:t>
            </a:r>
          </a:p>
          <a:p>
            <a:pPr lvl="2"/>
            <a:r>
              <a:rPr lang="en-US" dirty="0" smtClean="0"/>
              <a:t>Type resolution solved most of the issues</a:t>
            </a:r>
          </a:p>
          <a:p>
            <a:pPr lvl="1"/>
            <a:endParaRPr lang="en-US" dirty="0" smtClean="0"/>
          </a:p>
          <a:p>
            <a:endParaRPr lang="en-US" dirty="0"/>
          </a:p>
          <a:p>
            <a:r>
              <a:rPr lang="en-US" dirty="0" err="1" smtClean="0"/>
              <a:t>Cyc</a:t>
            </a:r>
            <a:endParaRPr lang="en-US" dirty="0"/>
          </a:p>
          <a:p>
            <a:pPr lvl="1"/>
            <a:r>
              <a:rPr lang="en-US" dirty="0" smtClean="0"/>
              <a:t>Monolithic</a:t>
            </a:r>
          </a:p>
          <a:p>
            <a:pPr lvl="1"/>
            <a:r>
              <a:rPr lang="en-US" dirty="0" smtClean="0"/>
              <a:t>Prior efforts unsuccessful (mainly because mapping language to logic)</a:t>
            </a:r>
          </a:p>
          <a:p>
            <a:pPr marL="0" indent="0">
              <a:buNone/>
            </a:pPr>
            <a:r>
              <a:rPr lang="en-US" dirty="0" smtClean="0"/>
              <a:t>	</a:t>
            </a:r>
            <a:endParaRPr lang="en-US" dirty="0"/>
          </a:p>
          <a:p>
            <a:endParaRPr lang="en-US" dirty="0"/>
          </a:p>
          <a:p>
            <a:endParaRPr lang="en-US" dirty="0"/>
          </a:p>
        </p:txBody>
      </p:sp>
    </p:spTree>
    <p:extLst>
      <p:ext uri="{BB962C8B-B14F-4D97-AF65-F5344CB8AC3E}">
        <p14:creationId xmlns:p14="http://schemas.microsoft.com/office/powerpoint/2010/main" val="928812798"/>
      </p:ext>
    </p:extLst>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4</a:t>
            </a:r>
            <a:r>
              <a:rPr lang="en-US" baseline="30000" dirty="0" smtClean="0"/>
              <a:t>th</a:t>
            </a:r>
            <a:r>
              <a:rPr lang="en-US" dirty="0" smtClean="0"/>
              <a:t> Grade Science Questions</a:t>
            </a:r>
            <a:endParaRPr lang="en-US" sz="2200" dirty="0"/>
          </a:p>
        </p:txBody>
      </p:sp>
      <p:sp>
        <p:nvSpPr>
          <p:cNvPr id="7" name="Slide Number Placeholder 6"/>
          <p:cNvSpPr>
            <a:spLocks noGrp="1"/>
          </p:cNvSpPr>
          <p:nvPr>
            <p:ph type="sldNum" sz="quarter" idx="12"/>
          </p:nvPr>
        </p:nvSpPr>
        <p:spPr/>
        <p:txBody>
          <a:bodyPr/>
          <a:lstStyle/>
          <a:p>
            <a:fld id="{37728A7F-3C0F-F649-A167-0CE17244EC1B}" type="slidenum">
              <a:rPr lang="en-US" smtClean="0"/>
              <a:t>66</a:t>
            </a:fld>
            <a:endParaRPr lang="en-US"/>
          </a:p>
        </p:txBody>
      </p:sp>
      <p:sp>
        <p:nvSpPr>
          <p:cNvPr id="5" name="Content Placeholder 2"/>
          <p:cNvSpPr>
            <a:spLocks noGrp="1"/>
          </p:cNvSpPr>
          <p:nvPr>
            <p:ph idx="1"/>
          </p:nvPr>
        </p:nvSpPr>
        <p:spPr>
          <a:xfrm>
            <a:off x="351563" y="1463383"/>
            <a:ext cx="8737244" cy="5023553"/>
          </a:xfrm>
        </p:spPr>
        <p:txBody>
          <a:bodyPr>
            <a:normAutofit fontScale="92500" lnSpcReduction="10000"/>
          </a:bodyPr>
          <a:lstStyle/>
          <a:p>
            <a:pPr marL="68580" indent="0">
              <a:buNone/>
            </a:pPr>
            <a:r>
              <a:rPr lang="en-US" sz="2100" dirty="0" smtClean="0"/>
              <a:t>If </a:t>
            </a:r>
            <a:r>
              <a:rPr lang="en-US" sz="2100" dirty="0"/>
              <a:t>an object is attracted to a magnet, the object is most likely made of </a:t>
            </a:r>
            <a:endParaRPr lang="en-US" sz="2100" dirty="0" smtClean="0"/>
          </a:p>
          <a:p>
            <a:pPr marL="68580" indent="0">
              <a:buNone/>
            </a:pPr>
            <a:r>
              <a:rPr lang="en-US" sz="2100" dirty="0" smtClean="0"/>
              <a:t>(</a:t>
            </a:r>
            <a:r>
              <a:rPr lang="en-US" sz="2100" dirty="0"/>
              <a:t>A) wood (B) plastic (C) cardboard (D) metal </a:t>
            </a:r>
          </a:p>
          <a:p>
            <a:pPr marL="68580" indent="0">
              <a:buNone/>
            </a:pPr>
            <a:endParaRPr lang="en-US" sz="2100" dirty="0"/>
          </a:p>
          <a:p>
            <a:pPr marL="68580" indent="0">
              <a:buNone/>
            </a:pPr>
            <a:r>
              <a:rPr lang="en-US" sz="2100" dirty="0"/>
              <a:t>Which example describes an organism taking in nutrients? </a:t>
            </a:r>
            <a:endParaRPr lang="en-US" sz="2100" dirty="0" smtClean="0"/>
          </a:p>
          <a:p>
            <a:pPr marL="68580" indent="0">
              <a:buNone/>
            </a:pPr>
            <a:r>
              <a:rPr lang="en-US" sz="2100" dirty="0" smtClean="0"/>
              <a:t>(</a:t>
            </a:r>
            <a:r>
              <a:rPr lang="en-US" sz="2100" dirty="0"/>
              <a:t>A) a dog burying a bone (B) a girl eating an apple (C) an insect crawling on a leaf (D) a boy planting tomatoes in a </a:t>
            </a:r>
            <a:r>
              <a:rPr lang="en-US" sz="2100" dirty="0" smtClean="0"/>
              <a:t>garden</a:t>
            </a:r>
          </a:p>
          <a:p>
            <a:pPr marL="68580" indent="0">
              <a:buNone/>
            </a:pPr>
            <a:endParaRPr lang="en-US" sz="2100" dirty="0"/>
          </a:p>
          <a:p>
            <a:pPr marL="68580" indent="0">
              <a:buNone/>
            </a:pPr>
            <a:r>
              <a:rPr lang="en-US" sz="2100" dirty="0" smtClean="0"/>
              <a:t>Growing </a:t>
            </a:r>
            <a:r>
              <a:rPr lang="en-US" sz="2100" dirty="0"/>
              <a:t>thicker fur in the winter helps some animals to </a:t>
            </a:r>
            <a:endParaRPr lang="en-US" sz="2100" dirty="0" smtClean="0"/>
          </a:p>
          <a:p>
            <a:pPr marL="68580" indent="0">
              <a:buNone/>
            </a:pPr>
            <a:r>
              <a:rPr lang="en-US" sz="2100" dirty="0" smtClean="0"/>
              <a:t>(</a:t>
            </a:r>
            <a:r>
              <a:rPr lang="en-US" sz="2100" dirty="0"/>
              <a:t>A) hide from danger (B) attract a mate (C) find food (D) keep warm </a:t>
            </a:r>
          </a:p>
          <a:p>
            <a:pPr marL="68580" indent="0">
              <a:buNone/>
            </a:pPr>
            <a:endParaRPr lang="en-US" sz="2100" dirty="0"/>
          </a:p>
          <a:p>
            <a:pPr marL="68580" indent="0">
              <a:buNone/>
            </a:pPr>
            <a:r>
              <a:rPr lang="en-US" sz="2100" dirty="0" smtClean="0"/>
              <a:t>Which </a:t>
            </a:r>
            <a:r>
              <a:rPr lang="en-US" sz="2100" dirty="0"/>
              <a:t>unit of measurement can </a:t>
            </a:r>
            <a:r>
              <a:rPr lang="en-US" sz="2100" dirty="0" smtClean="0"/>
              <a:t>was used </a:t>
            </a:r>
            <a:r>
              <a:rPr lang="en-US" sz="2100" dirty="0"/>
              <a:t>to </a:t>
            </a:r>
            <a:r>
              <a:rPr lang="en-US" sz="2100" dirty="0" err="1" smtClean="0"/>
              <a:t>descriwas</a:t>
            </a:r>
            <a:r>
              <a:rPr lang="en-US" sz="2100" dirty="0" smtClean="0"/>
              <a:t> the </a:t>
            </a:r>
            <a:r>
              <a:rPr lang="en-US" sz="2100" dirty="0"/>
              <a:t>length of a desk? </a:t>
            </a:r>
            <a:endParaRPr lang="en-US" sz="2100" dirty="0" smtClean="0"/>
          </a:p>
          <a:p>
            <a:pPr marL="68580" indent="0">
              <a:buNone/>
            </a:pPr>
            <a:r>
              <a:rPr lang="en-US" sz="2100" dirty="0" smtClean="0"/>
              <a:t>(</a:t>
            </a:r>
            <a:r>
              <a:rPr lang="en-US" sz="2100" dirty="0"/>
              <a:t>A) centimeters (B) grams (C) liters (D) degrees Celsius </a:t>
            </a:r>
          </a:p>
          <a:p>
            <a:pPr marL="68580" indent="0">
              <a:buNone/>
            </a:pPr>
            <a:endParaRPr lang="en-US" sz="2100" dirty="0"/>
          </a:p>
          <a:p>
            <a:pPr marL="68580" indent="0">
              <a:buNone/>
            </a:pPr>
            <a:r>
              <a:rPr lang="en-US" sz="2100" dirty="0" smtClean="0"/>
              <a:t>A </a:t>
            </a:r>
            <a:r>
              <a:rPr lang="en-US" sz="2100" dirty="0"/>
              <a:t>decrease in air temperature from 60°F to 35°F would most likely cause a person to (A) shiver (B) sweat (C) blink his eyes (D) feel sleepy </a:t>
            </a:r>
          </a:p>
          <a:p>
            <a:endParaRPr lang="en-US" dirty="0" smtClean="0"/>
          </a:p>
          <a:p>
            <a:pPr marL="68580" indent="0">
              <a:buNone/>
            </a:pPr>
            <a:endParaRPr lang="en-US" dirty="0" smtClean="0"/>
          </a:p>
          <a:p>
            <a:pPr marL="68580" indent="0">
              <a:buNone/>
            </a:pPr>
            <a:endParaRPr lang="en-US" dirty="0" smtClean="0"/>
          </a:p>
          <a:p>
            <a:pPr marL="365760" lvl="1" indent="0">
              <a:buNone/>
            </a:pPr>
            <a:endParaRPr lang="en-US" dirty="0" smtClean="0"/>
          </a:p>
          <a:p>
            <a:pPr marL="68580" indent="0">
              <a:buNone/>
            </a:pPr>
            <a:endParaRPr lang="en-US" dirty="0"/>
          </a:p>
          <a:p>
            <a:endParaRPr lang="en-US" dirty="0"/>
          </a:p>
        </p:txBody>
      </p:sp>
      <p:pic>
        <p:nvPicPr>
          <p:cNvPr id="6" name="Picture 5"/>
          <p:cNvPicPr>
            <a:picLocks noChangeAspect="1"/>
          </p:cNvPicPr>
          <p:nvPr/>
        </p:nvPicPr>
        <p:blipFill>
          <a:blip r:embed="rId3"/>
          <a:stretch>
            <a:fillRect/>
          </a:stretch>
        </p:blipFill>
        <p:spPr>
          <a:xfrm>
            <a:off x="7170137" y="199764"/>
            <a:ext cx="1509405" cy="807356"/>
          </a:xfrm>
          <a:prstGeom prst="rect">
            <a:avLst/>
          </a:prstGeom>
        </p:spPr>
      </p:pic>
    </p:spTree>
    <p:extLst>
      <p:ext uri="{BB962C8B-B14F-4D97-AF65-F5344CB8AC3E}">
        <p14:creationId xmlns:p14="http://schemas.microsoft.com/office/powerpoint/2010/main" val="1771192330"/>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a:spLocks noGrp="1"/>
          </p:cNvSpPr>
          <p:nvPr>
            <p:ph idx="1"/>
          </p:nvPr>
        </p:nvSpPr>
        <p:spPr>
          <a:xfrm>
            <a:off x="457200" y="1600199"/>
            <a:ext cx="8229600" cy="5115877"/>
          </a:xfrm>
        </p:spPr>
        <p:txBody>
          <a:bodyPr>
            <a:normAutofit/>
          </a:bodyPr>
          <a:lstStyle/>
          <a:p>
            <a:r>
              <a:rPr lang="en-US" sz="2000" dirty="0" smtClean="0"/>
              <a:t>Manually authored e.g.. MUC Templates</a:t>
            </a:r>
          </a:p>
          <a:p>
            <a:pPr lvl="1"/>
            <a:r>
              <a:rPr lang="en-US" dirty="0" smtClean="0"/>
              <a:t>Laborious</a:t>
            </a:r>
          </a:p>
          <a:p>
            <a:pPr lvl="1"/>
            <a:r>
              <a:rPr lang="en-US" dirty="0" smtClean="0"/>
              <a:t>Limited domains.</a:t>
            </a:r>
          </a:p>
          <a:p>
            <a:pPr marL="274320" lvl="1" indent="0">
              <a:buNone/>
            </a:pPr>
            <a:endParaRPr lang="en-US" dirty="0" smtClean="0"/>
          </a:p>
          <a:p>
            <a:pPr marL="274320" lvl="1" indent="0">
              <a:buNone/>
            </a:pPr>
            <a:endParaRPr lang="en-US" dirty="0" smtClean="0"/>
          </a:p>
          <a:p>
            <a:r>
              <a:rPr lang="en-US" sz="2000" dirty="0" smtClean="0"/>
              <a:t>Automatically induced from text. </a:t>
            </a:r>
          </a:p>
          <a:p>
            <a:pPr lvl="1"/>
            <a:r>
              <a:rPr lang="en-US" b="1" dirty="0" smtClean="0"/>
              <a:t>Narrative schemas [Chambers and Jurafsky, 2009]</a:t>
            </a:r>
          </a:p>
          <a:p>
            <a:pPr lvl="1"/>
            <a:r>
              <a:rPr lang="en-US" dirty="0" smtClean="0"/>
              <a:t>Event templates 	 [C &amp; J, 2011] and [Chambers, 2013]</a:t>
            </a:r>
          </a:p>
          <a:p>
            <a:pPr lvl="1"/>
            <a:r>
              <a:rPr lang="en-US" dirty="0" smtClean="0"/>
              <a:t>Probabilistic Frames [Cheung et al., 2013]</a:t>
            </a:r>
            <a:endParaRPr lang="en-US" dirty="0"/>
          </a:p>
          <a:p>
            <a:pPr lvl="1"/>
            <a:endParaRPr lang="en-US" dirty="0" smtClean="0"/>
          </a:p>
          <a:p>
            <a:pPr marL="0" indent="0">
              <a:buNone/>
            </a:pPr>
            <a:r>
              <a:rPr lang="en-US" sz="2000" dirty="0" smtClean="0"/>
              <a:t>	</a:t>
            </a:r>
          </a:p>
          <a:p>
            <a:endParaRPr lang="en-US" sz="2000" dirty="0"/>
          </a:p>
        </p:txBody>
      </p:sp>
      <p:sp>
        <p:nvSpPr>
          <p:cNvPr id="6" name="Slide Number Placeholder 5"/>
          <p:cNvSpPr>
            <a:spLocks noGrp="1"/>
          </p:cNvSpPr>
          <p:nvPr>
            <p:ph type="sldNum" sz="quarter" idx="12"/>
          </p:nvPr>
        </p:nvSpPr>
        <p:spPr/>
        <p:txBody>
          <a:bodyPr/>
          <a:lstStyle/>
          <a:p>
            <a:fld id="{37728A7F-3C0F-F649-A167-0CE17244EC1B}" type="slidenum">
              <a:rPr lang="en-US" smtClean="0"/>
              <a:t>67</a:t>
            </a:fld>
            <a:endParaRPr lang="en-US"/>
          </a:p>
        </p:txBody>
      </p:sp>
      <p:sp>
        <p:nvSpPr>
          <p:cNvPr id="7" name="Title 6"/>
          <p:cNvSpPr>
            <a:spLocks noGrp="1"/>
          </p:cNvSpPr>
          <p:nvPr>
            <p:ph type="title"/>
          </p:nvPr>
        </p:nvSpPr>
        <p:spPr/>
        <p:txBody>
          <a:bodyPr/>
          <a:lstStyle/>
          <a:p>
            <a:r>
              <a:rPr lang="en-US" dirty="0" smtClean="0"/>
              <a:t>Prior Work</a:t>
            </a:r>
            <a:endParaRPr lang="en-US" dirty="0"/>
          </a:p>
        </p:txBody>
      </p:sp>
    </p:spTree>
    <p:extLst>
      <p:ext uri="{BB962C8B-B14F-4D97-AF65-F5344CB8AC3E}">
        <p14:creationId xmlns:p14="http://schemas.microsoft.com/office/powerpoint/2010/main" val="2393331820"/>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Knowledge Extraction for Modeling Events </a:t>
            </a:r>
            <a:endParaRPr lang="en-US" dirty="0"/>
          </a:p>
        </p:txBody>
      </p:sp>
      <p:sp>
        <p:nvSpPr>
          <p:cNvPr id="5" name="Subtitle 4"/>
          <p:cNvSpPr>
            <a:spLocks noGrp="1"/>
          </p:cNvSpPr>
          <p:nvPr>
            <p:ph type="subTitle" idx="1"/>
          </p:nvPr>
        </p:nvSpPr>
        <p:spPr/>
        <p:txBody>
          <a:bodyPr/>
          <a:lstStyle/>
          <a:p>
            <a:r>
              <a:rPr lang="en-US" dirty="0" smtClean="0"/>
              <a:t>Rel-grams and Event </a:t>
            </a:r>
            <a:r>
              <a:rPr lang="en-US" dirty="0" smtClean="0"/>
              <a:t>Schemas</a:t>
            </a:r>
          </a:p>
          <a:p>
            <a:r>
              <a:rPr lang="en-US" sz="1400" dirty="0" smtClean="0"/>
              <a:t>[AKBC-WEKEX 2012], [EMNLP 2013]</a:t>
            </a:r>
            <a:endParaRPr lang="en-US" sz="1400" dirty="0"/>
          </a:p>
        </p:txBody>
      </p:sp>
      <p:grpSp>
        <p:nvGrpSpPr>
          <p:cNvPr id="10" name="Group 9"/>
          <p:cNvGrpSpPr/>
          <p:nvPr/>
        </p:nvGrpSpPr>
        <p:grpSpPr>
          <a:xfrm>
            <a:off x="284870" y="4244040"/>
            <a:ext cx="8629158" cy="2234967"/>
            <a:chOff x="-1236819" y="4457700"/>
            <a:chExt cx="8629158" cy="2234967"/>
          </a:xfrm>
        </p:grpSpPr>
        <p:pic>
          <p:nvPicPr>
            <p:cNvPr id="2" name="Picture 1"/>
            <p:cNvPicPr>
              <a:picLocks noChangeAspect="1"/>
            </p:cNvPicPr>
            <p:nvPr/>
          </p:nvPicPr>
          <p:blipFill>
            <a:blip r:embed="rId2"/>
            <a:stretch>
              <a:fillRect/>
            </a:stretch>
          </p:blipFill>
          <p:spPr>
            <a:xfrm>
              <a:off x="-628336" y="4480595"/>
              <a:ext cx="938048" cy="1600200"/>
            </a:xfrm>
            <a:prstGeom prst="rect">
              <a:avLst/>
            </a:prstGeom>
          </p:spPr>
        </p:pic>
        <p:pic>
          <p:nvPicPr>
            <p:cNvPr id="3" name="Picture 2"/>
            <p:cNvPicPr>
              <a:picLocks noChangeAspect="1"/>
            </p:cNvPicPr>
            <p:nvPr/>
          </p:nvPicPr>
          <p:blipFill>
            <a:blip r:embed="rId3"/>
            <a:stretch>
              <a:fillRect/>
            </a:stretch>
          </p:blipFill>
          <p:spPr>
            <a:xfrm>
              <a:off x="4841138" y="4457700"/>
              <a:ext cx="1669631" cy="1600200"/>
            </a:xfrm>
            <a:prstGeom prst="rect">
              <a:avLst/>
            </a:prstGeom>
          </p:spPr>
        </p:pic>
        <p:sp>
          <p:nvSpPr>
            <p:cNvPr id="6" name="TextBox 5"/>
            <p:cNvSpPr txBox="1"/>
            <p:nvPr/>
          </p:nvSpPr>
          <p:spPr>
            <a:xfrm>
              <a:off x="-1236819" y="6231002"/>
              <a:ext cx="2186382" cy="461665"/>
            </a:xfrm>
            <a:prstGeom prst="rect">
              <a:avLst/>
            </a:prstGeom>
            <a:noFill/>
          </p:spPr>
          <p:txBody>
            <a:bodyPr wrap="square" rtlCol="0">
              <a:spAutoFit/>
            </a:bodyPr>
            <a:lstStyle/>
            <a:p>
              <a:pPr algn="ctr"/>
              <a:r>
                <a:rPr lang="en-US" sz="1200" dirty="0" smtClean="0"/>
                <a:t>Stephen </a:t>
              </a:r>
              <a:r>
                <a:rPr lang="en-US" sz="1200" dirty="0" err="1" smtClean="0"/>
                <a:t>Soderland</a:t>
              </a:r>
              <a:endParaRPr lang="en-US" sz="1200" dirty="0" smtClean="0"/>
            </a:p>
            <a:p>
              <a:pPr algn="ctr"/>
              <a:r>
                <a:rPr lang="en-US" sz="1200" dirty="0" smtClean="0"/>
                <a:t>University of Washington</a:t>
              </a:r>
              <a:endParaRPr lang="en-US" sz="1200" dirty="0"/>
            </a:p>
          </p:txBody>
        </p:sp>
        <p:sp>
          <p:nvSpPr>
            <p:cNvPr id="7" name="TextBox 6"/>
            <p:cNvSpPr txBox="1"/>
            <p:nvPr/>
          </p:nvSpPr>
          <p:spPr>
            <a:xfrm>
              <a:off x="4163823" y="6208107"/>
              <a:ext cx="3228516" cy="461665"/>
            </a:xfrm>
            <a:prstGeom prst="rect">
              <a:avLst/>
            </a:prstGeom>
            <a:noFill/>
          </p:spPr>
          <p:txBody>
            <a:bodyPr wrap="square" rtlCol="0">
              <a:spAutoFit/>
            </a:bodyPr>
            <a:lstStyle/>
            <a:p>
              <a:pPr algn="ctr"/>
              <a:r>
                <a:rPr lang="en-US" sz="1200" dirty="0" smtClean="0"/>
                <a:t>Oren </a:t>
              </a:r>
              <a:r>
                <a:rPr lang="en-US" sz="1200" dirty="0" err="1" smtClean="0"/>
                <a:t>Etzioni</a:t>
              </a:r>
              <a:endParaRPr lang="en-US" sz="1200" dirty="0" smtClean="0"/>
            </a:p>
            <a:p>
              <a:pPr algn="ctr"/>
              <a:r>
                <a:rPr lang="en-US" sz="1200" dirty="0" smtClean="0"/>
                <a:t>Allen Institute for Artificial Intelligence</a:t>
              </a:r>
              <a:endParaRPr lang="en-US" sz="1200" dirty="0"/>
            </a:p>
          </p:txBody>
        </p:sp>
        <p:pic>
          <p:nvPicPr>
            <p:cNvPr id="8" name="Picture 7"/>
            <p:cNvPicPr>
              <a:picLocks noChangeAspect="1"/>
            </p:cNvPicPr>
            <p:nvPr/>
          </p:nvPicPr>
          <p:blipFill>
            <a:blip r:embed="rId4"/>
            <a:stretch>
              <a:fillRect/>
            </a:stretch>
          </p:blipFill>
          <p:spPr>
            <a:xfrm>
              <a:off x="2071966" y="4469570"/>
              <a:ext cx="1275437" cy="1600200"/>
            </a:xfrm>
            <a:prstGeom prst="rect">
              <a:avLst/>
            </a:prstGeom>
          </p:spPr>
        </p:pic>
        <p:sp>
          <p:nvSpPr>
            <p:cNvPr id="9" name="TextBox 8"/>
            <p:cNvSpPr txBox="1"/>
            <p:nvPr/>
          </p:nvSpPr>
          <p:spPr>
            <a:xfrm>
              <a:off x="1042131" y="6207259"/>
              <a:ext cx="3275994" cy="461665"/>
            </a:xfrm>
            <a:prstGeom prst="rect">
              <a:avLst/>
            </a:prstGeom>
            <a:noFill/>
          </p:spPr>
          <p:txBody>
            <a:bodyPr wrap="square" rtlCol="0">
              <a:spAutoFit/>
            </a:bodyPr>
            <a:lstStyle/>
            <a:p>
              <a:pPr algn="ctr"/>
              <a:r>
                <a:rPr lang="en-US" sz="1200" dirty="0" smtClean="0"/>
                <a:t>Mausam</a:t>
              </a:r>
            </a:p>
            <a:p>
              <a:pPr algn="ctr"/>
              <a:r>
                <a:rPr lang="en-US" sz="1200" dirty="0" smtClean="0"/>
                <a:t>Indian Institute of Technology Delhi</a:t>
              </a:r>
              <a:endParaRPr lang="en-US" sz="1200" dirty="0"/>
            </a:p>
          </p:txBody>
        </p:sp>
      </p:grpSp>
    </p:spTree>
    <p:extLst>
      <p:ext uri="{BB962C8B-B14F-4D97-AF65-F5344CB8AC3E}">
        <p14:creationId xmlns:p14="http://schemas.microsoft.com/office/powerpoint/2010/main" val="4183365555"/>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p:cNvGrpSpPr/>
          <p:nvPr/>
        </p:nvGrpSpPr>
        <p:grpSpPr>
          <a:xfrm>
            <a:off x="672261" y="2474863"/>
            <a:ext cx="7867954" cy="2775072"/>
            <a:chOff x="672261" y="2474863"/>
            <a:chExt cx="7867954" cy="2775072"/>
          </a:xfrm>
        </p:grpSpPr>
        <p:pic>
          <p:nvPicPr>
            <p:cNvPr id="3" name="Picture 2"/>
            <p:cNvPicPr>
              <a:picLocks noChangeAspect="1"/>
            </p:cNvPicPr>
            <p:nvPr/>
          </p:nvPicPr>
          <p:blipFill>
            <a:blip r:embed="rId2"/>
            <a:stretch>
              <a:fillRect/>
            </a:stretch>
          </p:blipFill>
          <p:spPr>
            <a:xfrm>
              <a:off x="672261" y="2474863"/>
              <a:ext cx="3384597" cy="2775072"/>
            </a:xfrm>
            <a:prstGeom prst="rect">
              <a:avLst/>
            </a:prstGeom>
            <a:ln>
              <a:solidFill>
                <a:srgbClr val="3366FF"/>
              </a:solidFill>
            </a:ln>
          </p:spPr>
        </p:pic>
        <p:grpSp>
          <p:nvGrpSpPr>
            <p:cNvPr id="12" name="Group 11"/>
            <p:cNvGrpSpPr/>
            <p:nvPr/>
          </p:nvGrpSpPr>
          <p:grpSpPr>
            <a:xfrm>
              <a:off x="5823861" y="2512213"/>
              <a:ext cx="2716354" cy="2339258"/>
              <a:chOff x="5352392" y="2512213"/>
              <a:chExt cx="2716354" cy="2339258"/>
            </a:xfrm>
          </p:grpSpPr>
          <p:pic>
            <p:nvPicPr>
              <p:cNvPr id="4" name="Picture 3"/>
              <p:cNvPicPr>
                <a:picLocks noChangeAspect="1"/>
              </p:cNvPicPr>
              <p:nvPr/>
            </p:nvPicPr>
            <p:blipFill>
              <a:blip r:embed="rId3"/>
              <a:stretch>
                <a:fillRect/>
              </a:stretch>
            </p:blipFill>
            <p:spPr>
              <a:xfrm>
                <a:off x="5352392" y="2512213"/>
                <a:ext cx="1893897" cy="1407092"/>
              </a:xfrm>
              <a:prstGeom prst="rect">
                <a:avLst/>
              </a:prstGeom>
              <a:noFill/>
              <a:ln>
                <a:solidFill>
                  <a:srgbClr val="3366FF"/>
                </a:solidFill>
              </a:ln>
            </p:spPr>
          </p:pic>
          <p:pic>
            <p:nvPicPr>
              <p:cNvPr id="2" name="Picture 1"/>
              <p:cNvPicPr>
                <a:picLocks noChangeAspect="1"/>
              </p:cNvPicPr>
              <p:nvPr/>
            </p:nvPicPr>
            <p:blipFill>
              <a:blip r:embed="rId4"/>
              <a:stretch>
                <a:fillRect/>
              </a:stretch>
            </p:blipFill>
            <p:spPr>
              <a:xfrm>
                <a:off x="5618002" y="2791987"/>
                <a:ext cx="1901372" cy="1572739"/>
              </a:xfrm>
              <a:prstGeom prst="rect">
                <a:avLst/>
              </a:prstGeom>
              <a:ln>
                <a:solidFill>
                  <a:srgbClr val="3366FF"/>
                </a:solidFill>
              </a:ln>
            </p:spPr>
          </p:pic>
          <p:pic>
            <p:nvPicPr>
              <p:cNvPr id="10" name="Picture 9"/>
              <p:cNvPicPr>
                <a:picLocks noChangeAspect="1"/>
              </p:cNvPicPr>
              <p:nvPr/>
            </p:nvPicPr>
            <p:blipFill>
              <a:blip r:embed="rId4"/>
              <a:stretch>
                <a:fillRect/>
              </a:stretch>
            </p:blipFill>
            <p:spPr>
              <a:xfrm>
                <a:off x="5895695" y="3083127"/>
                <a:ext cx="1901372" cy="1572739"/>
              </a:xfrm>
              <a:prstGeom prst="rect">
                <a:avLst/>
              </a:prstGeom>
              <a:ln>
                <a:solidFill>
                  <a:srgbClr val="3366FF"/>
                </a:solidFill>
              </a:ln>
            </p:spPr>
          </p:pic>
          <p:pic>
            <p:nvPicPr>
              <p:cNvPr id="11" name="Picture 10"/>
              <p:cNvPicPr>
                <a:picLocks noChangeAspect="1"/>
              </p:cNvPicPr>
              <p:nvPr/>
            </p:nvPicPr>
            <p:blipFill>
              <a:blip r:embed="rId3"/>
              <a:stretch>
                <a:fillRect/>
              </a:stretch>
            </p:blipFill>
            <p:spPr>
              <a:xfrm>
                <a:off x="6174849" y="3444379"/>
                <a:ext cx="1893897" cy="1407092"/>
              </a:xfrm>
              <a:prstGeom prst="rect">
                <a:avLst/>
              </a:prstGeom>
              <a:noFill/>
              <a:ln>
                <a:solidFill>
                  <a:srgbClr val="3366FF"/>
                </a:solidFill>
              </a:ln>
            </p:spPr>
          </p:pic>
        </p:grpSp>
        <p:cxnSp>
          <p:nvCxnSpPr>
            <p:cNvPr id="14" name="Straight Arrow Connector 13"/>
            <p:cNvCxnSpPr/>
            <p:nvPr/>
          </p:nvCxnSpPr>
          <p:spPr>
            <a:xfrm>
              <a:off x="4357250" y="3919305"/>
              <a:ext cx="1045740" cy="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grpSp>
      <p:sp>
        <p:nvSpPr>
          <p:cNvPr id="15" name="TextBox 14"/>
          <p:cNvSpPr txBox="1"/>
          <p:nvPr/>
        </p:nvSpPr>
        <p:spPr>
          <a:xfrm>
            <a:off x="489857" y="1105745"/>
            <a:ext cx="8050358" cy="400110"/>
          </a:xfrm>
          <a:prstGeom prst="rect">
            <a:avLst/>
          </a:prstGeom>
          <a:noFill/>
        </p:spPr>
        <p:txBody>
          <a:bodyPr wrap="square" rtlCol="0">
            <a:spAutoFit/>
          </a:bodyPr>
          <a:lstStyle/>
          <a:p>
            <a:pPr algn="ctr"/>
            <a:r>
              <a:rPr lang="en-US" sz="2000" dirty="0"/>
              <a:t>Find information about </a:t>
            </a:r>
            <a:r>
              <a:rPr lang="en-US" sz="2000" b="1" dirty="0"/>
              <a:t>players suspended for drug </a:t>
            </a:r>
            <a:r>
              <a:rPr lang="en-US" sz="2000" b="1" dirty="0" smtClean="0"/>
              <a:t>use</a:t>
            </a:r>
            <a:endParaRPr lang="en-US" sz="2000" b="1" dirty="0"/>
          </a:p>
        </p:txBody>
      </p:sp>
      <p:sp>
        <p:nvSpPr>
          <p:cNvPr id="16" name="Title 15"/>
          <p:cNvSpPr>
            <a:spLocks noGrp="1"/>
          </p:cNvSpPr>
          <p:nvPr>
            <p:ph type="title"/>
          </p:nvPr>
        </p:nvSpPr>
        <p:spPr/>
        <p:txBody>
          <a:bodyPr/>
          <a:lstStyle/>
          <a:p>
            <a:pPr algn="ctr"/>
            <a:r>
              <a:rPr lang="en-US" dirty="0" smtClean="0"/>
              <a:t>Modeling Events</a:t>
            </a:r>
            <a:endParaRPr lang="en-US" dirty="0"/>
          </a:p>
        </p:txBody>
      </p:sp>
    </p:spTree>
    <p:extLst>
      <p:ext uri="{BB962C8B-B14F-4D97-AF65-F5344CB8AC3E}">
        <p14:creationId xmlns:p14="http://schemas.microsoft.com/office/powerpoint/2010/main" val="458798552"/>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p:cNvSpPr txBox="1"/>
          <p:nvPr/>
        </p:nvSpPr>
        <p:spPr>
          <a:xfrm>
            <a:off x="572672" y="1989858"/>
            <a:ext cx="7967543" cy="4524314"/>
          </a:xfrm>
          <a:prstGeom prst="rect">
            <a:avLst/>
          </a:prstGeom>
          <a:noFill/>
          <a:ln>
            <a:solidFill>
              <a:srgbClr val="3366FF"/>
            </a:solidFill>
          </a:ln>
        </p:spPr>
        <p:txBody>
          <a:bodyPr wrap="square" rtlCol="0">
            <a:spAutoFit/>
          </a:bodyPr>
          <a:lstStyle/>
          <a:p>
            <a:pPr algn="just"/>
            <a:r>
              <a:rPr lang="en-US" sz="1200" dirty="0"/>
              <a:t> Manny Ramirez joined a growing lineup of All-Stars linked to drugs Thursday, with the dreadlocked slugger banished for 50 games by a sport that cannot shake free from scandal.</a:t>
            </a:r>
          </a:p>
          <a:p>
            <a:pPr algn="just"/>
            <a:endParaRPr lang="en-US" sz="1200" dirty="0"/>
          </a:p>
          <a:p>
            <a:pPr algn="just"/>
            <a:r>
              <a:rPr lang="en-US" sz="1200" dirty="0"/>
              <a:t>The Los Angeles Dodgers star said he did not take steroids and was prescribed medication by a doctor that contained a banned substance.</a:t>
            </a:r>
          </a:p>
          <a:p>
            <a:pPr algn="just"/>
            <a:endParaRPr lang="en-US" sz="1200" dirty="0"/>
          </a:p>
          <a:p>
            <a:pPr algn="just"/>
            <a:r>
              <a:rPr lang="en-US" sz="1200" dirty="0"/>
              <a:t>"It's a dark day for baseball and certainly for this organization," Dodgers general manager Ned </a:t>
            </a:r>
            <a:r>
              <a:rPr lang="en-US" sz="1200" dirty="0" err="1"/>
              <a:t>Colletti</a:t>
            </a:r>
            <a:r>
              <a:rPr lang="en-US" sz="1200" dirty="0"/>
              <a:t> told reporters on the field at Dodger Stadium. "This organization will never condone anything that isn't clean."</a:t>
            </a:r>
          </a:p>
          <a:p>
            <a:pPr algn="just"/>
            <a:endParaRPr lang="en-US" sz="1200" dirty="0"/>
          </a:p>
          <a:p>
            <a:pPr algn="just"/>
            <a:r>
              <a:rPr lang="en-US" sz="1200" dirty="0"/>
              <a:t>The commissioner's office didn't announce the specific violation by the 36-year-old outfielder, who apologized to the Dodgers and fans for "this whole situation."</a:t>
            </a:r>
          </a:p>
          <a:p>
            <a:pPr algn="just"/>
            <a:endParaRPr lang="en-US" sz="1200" dirty="0"/>
          </a:p>
          <a:p>
            <a:pPr algn="just"/>
            <a:r>
              <a:rPr lang="en-US" sz="1200" dirty="0"/>
              <a:t>However, testing by Major League Baseball showed that Ramirez had testosterone in his body that was not natural and came from an artificial source, two people with knowledge of the case told ESPN's Mark Fainaru-Wada and T.J. Quinn. The sources said that in addition to the artificial testosterone, Ramirez was identified as using the female fertility drug human chorionic gonadotropin, or </a:t>
            </a:r>
            <a:r>
              <a:rPr lang="en-US" sz="1200" dirty="0" err="1"/>
              <a:t>hCG</a:t>
            </a:r>
            <a:r>
              <a:rPr lang="en-US" sz="1200" dirty="0"/>
              <a:t>.</a:t>
            </a:r>
          </a:p>
          <a:p>
            <a:pPr algn="just"/>
            <a:endParaRPr lang="en-US" sz="1200" dirty="0"/>
          </a:p>
          <a:p>
            <a:pPr algn="just"/>
            <a:r>
              <a:rPr lang="en-US" sz="1200" dirty="0"/>
              <a:t>The sources said Ramirez was suspended for using </a:t>
            </a:r>
            <a:r>
              <a:rPr lang="en-US" sz="1200" dirty="0" err="1"/>
              <a:t>hCG</a:t>
            </a:r>
            <a:r>
              <a:rPr lang="en-US" sz="1200" dirty="0"/>
              <a:t> because baseball had documentation to prove his use of the drug. A Major League Baseball source said Ramirez's representatives indicated they would fight a suspension for using artificial testosterone.</a:t>
            </a:r>
          </a:p>
          <a:p>
            <a:pPr algn="just"/>
            <a:endParaRPr lang="en-US" sz="1200" dirty="0"/>
          </a:p>
          <a:p>
            <a:pPr algn="just"/>
            <a:r>
              <a:rPr lang="en-US" sz="1200" dirty="0"/>
              <a:t>Ramirez, in a statement issued by the players' union, said: "Recently, I saw a physician for a personal health issue. He gave me a medication, not a steroid, which he thought was OK to give </a:t>
            </a:r>
            <a:r>
              <a:rPr lang="en-US" sz="1200" dirty="0" smtClean="0"/>
              <a:t>me.</a:t>
            </a:r>
          </a:p>
          <a:p>
            <a:pPr algn="just"/>
            <a:r>
              <a:rPr lang="en-US" sz="1200" dirty="0" smtClean="0"/>
              <a:t>…</a:t>
            </a:r>
            <a:endParaRPr lang="en-US" sz="1200" dirty="0"/>
          </a:p>
        </p:txBody>
      </p:sp>
      <p:sp>
        <p:nvSpPr>
          <p:cNvPr id="5" name="Title 4"/>
          <p:cNvSpPr>
            <a:spLocks noGrp="1"/>
          </p:cNvSpPr>
          <p:nvPr>
            <p:ph type="title"/>
          </p:nvPr>
        </p:nvSpPr>
        <p:spPr/>
        <p:txBody>
          <a:bodyPr/>
          <a:lstStyle/>
          <a:p>
            <a:pPr algn="ctr"/>
            <a:r>
              <a:rPr lang="en-US" dirty="0" smtClean="0"/>
              <a:t>Modeling Events</a:t>
            </a:r>
            <a:endParaRPr lang="en-US" dirty="0"/>
          </a:p>
        </p:txBody>
      </p:sp>
      <p:sp>
        <p:nvSpPr>
          <p:cNvPr id="16" name="TextBox 15"/>
          <p:cNvSpPr txBox="1"/>
          <p:nvPr/>
        </p:nvSpPr>
        <p:spPr>
          <a:xfrm>
            <a:off x="489857" y="1105745"/>
            <a:ext cx="8050358" cy="400110"/>
          </a:xfrm>
          <a:prstGeom prst="rect">
            <a:avLst/>
          </a:prstGeom>
          <a:noFill/>
        </p:spPr>
        <p:txBody>
          <a:bodyPr wrap="square" rtlCol="0">
            <a:spAutoFit/>
          </a:bodyPr>
          <a:lstStyle/>
          <a:p>
            <a:pPr algn="ctr"/>
            <a:r>
              <a:rPr lang="en-US" sz="2000" dirty="0"/>
              <a:t>Find information about </a:t>
            </a:r>
            <a:r>
              <a:rPr lang="en-US" sz="2000" b="1" dirty="0"/>
              <a:t>players suspended for drug </a:t>
            </a:r>
            <a:r>
              <a:rPr lang="en-US" sz="2000" b="1" dirty="0" smtClean="0"/>
              <a:t>use</a:t>
            </a:r>
            <a:endParaRPr lang="en-US" sz="2000" b="1" dirty="0"/>
          </a:p>
        </p:txBody>
      </p:sp>
    </p:spTree>
    <p:extLst>
      <p:ext uri="{BB962C8B-B14F-4D97-AF65-F5344CB8AC3E}">
        <p14:creationId xmlns:p14="http://schemas.microsoft.com/office/powerpoint/2010/main" val="1125419521"/>
      </p:ext>
    </p:extLst>
  </p:cSld>
  <p:clrMapOvr>
    <a:masterClrMapping/>
  </p:clrMapOvr>
  <p:timing>
    <p:tnLst>
      <p:par>
        <p:cTn xmlns:p14="http://schemas.microsoft.com/office/powerpoint/2010/mai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0.2|0.1|0.2|0.1|0.2"/>
</p:tagLst>
</file>

<file path=ppt/tags/tag2.xml><?xml version="1.0" encoding="utf-8"?>
<p:tagLst xmlns:a="http://schemas.openxmlformats.org/drawingml/2006/main" xmlns:r="http://schemas.openxmlformats.org/officeDocument/2006/relationships" xmlns:p="http://schemas.openxmlformats.org/presentationml/2006/main">
  <p:tag name="TIMING" val="|0.2|0.1|0.1"/>
</p:tagLst>
</file>

<file path=ppt/tags/tag3.xml><?xml version="1.0" encoding="utf-8"?>
<p:tagLst xmlns:a="http://schemas.openxmlformats.org/drawingml/2006/main" xmlns:r="http://schemas.openxmlformats.org/officeDocument/2006/relationships" xmlns:p="http://schemas.openxmlformats.org/presentationml/2006/main">
  <p:tag name="TIMING" val="|0.2|0.1|0.1"/>
</p:tagLst>
</file>

<file path=ppt/tags/tag4.xml><?xml version="1.0" encoding="utf-8"?>
<p:tagLst xmlns:a="http://schemas.openxmlformats.org/drawingml/2006/main" xmlns:r="http://schemas.openxmlformats.org/officeDocument/2006/relationships" xmlns:p="http://schemas.openxmlformats.org/presentationml/2006/main">
  <p:tag name="TIMING" val="|0.2|0.1|0.1"/>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efault Theme">
  <a:themeElements>
    <a:clrScheme name="Clarity">
      <a:dk1>
        <a:srgbClr val="292934"/>
      </a:dk1>
      <a:lt1>
        <a:srgbClr val="FFFFFF"/>
      </a:lt1>
      <a:dk2>
        <a:srgbClr val="D2533C"/>
      </a:dk2>
      <a:lt2>
        <a:srgbClr val="F3F2DC"/>
      </a:lt2>
      <a:accent1>
        <a:srgbClr val="93A299"/>
      </a:accent1>
      <a:accent2>
        <a:srgbClr val="AD8F67"/>
      </a:accent2>
      <a:accent3>
        <a:srgbClr val="726056"/>
      </a:accent3>
      <a:accent4>
        <a:srgbClr val="4C5A6A"/>
      </a:accent4>
      <a:accent5>
        <a:srgbClr val="808DA0"/>
      </a:accent5>
      <a:accent6>
        <a:srgbClr val="79463D"/>
      </a:accent6>
      <a:hlink>
        <a:srgbClr val="0000FF"/>
      </a:hlink>
      <a:folHlink>
        <a:srgbClr val="800080"/>
      </a:folHlink>
    </a:clrScheme>
    <a:fontScheme name="Office Classic 2">
      <a:maj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objectDefaults>
    <a:spDef>
      <a:spPr>
        <a:ln/>
      </a:spPr>
      <a:bodyPr rtlCol="0" anchor="ctr"/>
      <a:lstStyle>
        <a:defPPr algn="ctr">
          <a:defRPr sz="1000" dirty="0" smtClean="0"/>
        </a:defPPr>
      </a:lstStyle>
      <a:style>
        <a:lnRef idx="2">
          <a:schemeClr val="accent3"/>
        </a:lnRef>
        <a:fillRef idx="1">
          <a:schemeClr val="lt1"/>
        </a:fillRef>
        <a:effectRef idx="0">
          <a:schemeClr val="accent3"/>
        </a:effectRef>
        <a:fontRef idx="minor">
          <a:schemeClr val="dk1"/>
        </a:fontRef>
      </a:style>
    </a:spDef>
    <a:lnDef>
      <a:spPr>
        <a:ln>
          <a:solidFill>
            <a:schemeClr val="accent3"/>
          </a:solidFill>
          <a:tailEnd type="arrow"/>
        </a:ln>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10168</TotalTime>
  <Words>5212</Words>
  <Application>Microsoft Macintosh PowerPoint</Application>
  <PresentationFormat>On-screen Show (4:3)</PresentationFormat>
  <Paragraphs>1382</Paragraphs>
  <Slides>67</Slides>
  <Notes>43</Notes>
  <HiddenSlides>2</HiddenSlides>
  <MMClips>0</MMClips>
  <ScaleCrop>false</ScaleCrop>
  <HeadingPairs>
    <vt:vector size="4" baseType="variant">
      <vt:variant>
        <vt:lpstr>Theme</vt:lpstr>
      </vt:variant>
      <vt:variant>
        <vt:i4>1</vt:i4>
      </vt:variant>
      <vt:variant>
        <vt:lpstr>Slide Titles</vt:lpstr>
      </vt:variant>
      <vt:variant>
        <vt:i4>67</vt:i4>
      </vt:variant>
    </vt:vector>
  </HeadingPairs>
  <TitlesOfParts>
    <vt:vector size="68" baseType="lpstr">
      <vt:lpstr>Default Theme</vt:lpstr>
      <vt:lpstr>Open-domain Knowledge Extraction</vt:lpstr>
      <vt:lpstr>Why extract knowledge?</vt:lpstr>
      <vt:lpstr>Information Overload</vt:lpstr>
      <vt:lpstr>Information Extraction</vt:lpstr>
      <vt:lpstr>Passing 4th Grade Science Exam</vt:lpstr>
      <vt:lpstr>This Talk</vt:lpstr>
      <vt:lpstr>Knowledge Extraction for Modeling Events </vt:lpstr>
      <vt:lpstr>Modeling Events</vt:lpstr>
      <vt:lpstr>Modeling Events</vt:lpstr>
      <vt:lpstr>Modeling Events</vt:lpstr>
      <vt:lpstr>Modeling Events</vt:lpstr>
      <vt:lpstr>Modeling Events</vt:lpstr>
      <vt:lpstr>Modeling Events</vt:lpstr>
      <vt:lpstr>Modeling Events</vt:lpstr>
      <vt:lpstr>Modeling Events</vt:lpstr>
      <vt:lpstr>Modeling Events</vt:lpstr>
      <vt:lpstr>In context</vt:lpstr>
      <vt:lpstr>Prior Work</vt:lpstr>
      <vt:lpstr>Extracting Knowledge About Events</vt:lpstr>
      <vt:lpstr>Rel-grams</vt:lpstr>
      <vt:lpstr>Generalized Tuples</vt:lpstr>
      <vt:lpstr>Rel-grams Tabulation</vt:lpstr>
      <vt:lpstr>Rel-grams Evaluation</vt:lpstr>
      <vt:lpstr>Rel-grams Evaluation</vt:lpstr>
      <vt:lpstr>Building Schemas</vt:lpstr>
      <vt:lpstr>Building Schemas</vt:lpstr>
      <vt:lpstr>Example output</vt:lpstr>
      <vt:lpstr>Results</vt:lpstr>
      <vt:lpstr>Coherence Issues</vt:lpstr>
      <vt:lpstr>Mixing Distinct Events</vt:lpstr>
      <vt:lpstr>Mixing Distinct Events</vt:lpstr>
      <vt:lpstr>Mixing Distinct Events</vt:lpstr>
      <vt:lpstr>Mixing Distinct Events</vt:lpstr>
      <vt:lpstr>Using Open IE Triples</vt:lpstr>
      <vt:lpstr>Mixing Distinct Actors: Narrative Schemas</vt:lpstr>
      <vt:lpstr>Mixing Distinct Actors: Rel-grams</vt:lpstr>
      <vt:lpstr>Summary</vt:lpstr>
      <vt:lpstr>Topic Pages</vt:lpstr>
      <vt:lpstr>Topic Pages</vt:lpstr>
      <vt:lpstr>PowerPoint Presentation</vt:lpstr>
      <vt:lpstr>Knowledge Required at 4th Grade Level</vt:lpstr>
      <vt:lpstr>Examples</vt:lpstr>
      <vt:lpstr>4th Grade Science Questions</vt:lpstr>
      <vt:lpstr>Keyword Search alone isn’t adequate.</vt:lpstr>
      <vt:lpstr>Reasoning Required </vt:lpstr>
      <vt:lpstr>System Overview</vt:lpstr>
      <vt:lpstr>Knowledge</vt:lpstr>
      <vt:lpstr>Knowledge Extraction</vt:lpstr>
      <vt:lpstr>Knowledge Extraction</vt:lpstr>
      <vt:lpstr>Knowledge Extraction</vt:lpstr>
      <vt:lpstr>Knowledge</vt:lpstr>
      <vt:lpstr>Question Interpretation</vt:lpstr>
      <vt:lpstr>Structured Matching as a one-step inference</vt:lpstr>
      <vt:lpstr>Future Work</vt:lpstr>
      <vt:lpstr>PowerPoint Presentation</vt:lpstr>
      <vt:lpstr>Broad Directions for Future Work</vt:lpstr>
      <vt:lpstr>A Static design of an Information Retrieval System</vt:lpstr>
      <vt:lpstr>Introduction</vt:lpstr>
      <vt:lpstr>Query Dependent Selection of Query Representations</vt:lpstr>
      <vt:lpstr>Query Dependent Selection of Ranking Algorithms</vt:lpstr>
      <vt:lpstr>Query Dependent Selection using Effectiveness Estimation</vt:lpstr>
      <vt:lpstr>Research Questions and Main Results</vt:lpstr>
      <vt:lpstr>My research interests</vt:lpstr>
      <vt:lpstr>In context</vt:lpstr>
      <vt:lpstr>How is this different from approach x?</vt:lpstr>
      <vt:lpstr>4th Grade Science Questions</vt:lpstr>
      <vt:lpstr>Prior Work</vt:lpstr>
    </vt:vector>
  </TitlesOfParts>
  <Company>University of Washington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Open Event Schemas</dc:title>
  <dc:creator>Niranjan Balasubramanian</dc:creator>
  <cp:lastModifiedBy>Niranjan Balasubramanian</cp:lastModifiedBy>
  <cp:revision>446</cp:revision>
  <dcterms:created xsi:type="dcterms:W3CDTF">2014-03-02T05:49:10Z</dcterms:created>
  <dcterms:modified xsi:type="dcterms:W3CDTF">2014-03-09T20:17:56Z</dcterms:modified>
</cp:coreProperties>
</file>